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78" r:id="rId5"/>
    <p:sldId id="279" r:id="rId6"/>
    <p:sldId id="273" r:id="rId7"/>
    <p:sldId id="259" r:id="rId8"/>
    <p:sldId id="274" r:id="rId9"/>
    <p:sldId id="260" r:id="rId10"/>
    <p:sldId id="271" r:id="rId11"/>
    <p:sldId id="277" r:id="rId12"/>
    <p:sldId id="272" r:id="rId13"/>
    <p:sldId id="276" r:id="rId14"/>
    <p:sldId id="275" r:id="rId15"/>
    <p:sldId id="262" r:id="rId16"/>
    <p:sldId id="261" r:id="rId17"/>
    <p:sldId id="263" r:id="rId18"/>
    <p:sldId id="264" r:id="rId19"/>
    <p:sldId id="287"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0066"/>
    <a:srgbClr val="00CC00"/>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C18E6D62-9852-4E30-A561-A4FAAF36D501}" type="datetimeFigureOut">
              <a:rPr lang="en-IN" smtClean="0"/>
              <a:t>28-12-2023</a:t>
            </a:fld>
            <a:endParaRPr lang="en-IN"/>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IN"/>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3DF38F4-F49C-4436-A59F-46971F0CD8CF}" type="slidenum">
              <a:rPr lang="en-IN" smtClean="0"/>
              <a:t>‹#›</a:t>
            </a:fld>
            <a:endParaRPr lang="en-IN"/>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886914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8E6D62-9852-4E30-A561-A4FAAF36D501}" type="datetimeFigureOut">
              <a:rPr lang="en-IN" smtClean="0"/>
              <a:t>28-12-2023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3DF38F4-F49C-4436-A59F-46971F0CD8CF}" type="slidenum">
              <a:rPr lang="en-IN" smtClean="0"/>
              <a:t>‹#›</a:t>
            </a:fld>
            <a:endParaRPr lang="en-IN"/>
          </a:p>
        </p:txBody>
      </p:sp>
    </p:spTree>
    <p:extLst>
      <p:ext uri="{BB962C8B-B14F-4D97-AF65-F5344CB8AC3E}">
        <p14:creationId xmlns:p14="http://schemas.microsoft.com/office/powerpoint/2010/main" val="121866657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8E6D62-9852-4E30-A561-A4FAAF36D501}" type="datetimeFigureOut">
              <a:rPr lang="en-IN" smtClean="0"/>
              <a:t>28-12-2023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3DF38F4-F49C-4436-A59F-46971F0CD8CF}" type="slidenum">
              <a:rPr lang="en-IN" smtClean="0"/>
              <a:t>‹#›</a:t>
            </a:fld>
            <a:endParaRPr lang="en-IN"/>
          </a:p>
        </p:txBody>
      </p:sp>
    </p:spTree>
    <p:extLst>
      <p:ext uri="{BB962C8B-B14F-4D97-AF65-F5344CB8AC3E}">
        <p14:creationId xmlns:p14="http://schemas.microsoft.com/office/powerpoint/2010/main" val="206803915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8E6D62-9852-4E30-A561-A4FAAF36D501}" type="datetimeFigureOut">
              <a:rPr lang="en-IN" smtClean="0"/>
              <a:t>28-12-2023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3DF38F4-F49C-4436-A59F-46971F0CD8CF}" type="slidenum">
              <a:rPr lang="en-IN" smtClean="0"/>
              <a:t>‹#›</a:t>
            </a:fld>
            <a:endParaRPr lang="en-IN"/>
          </a:p>
        </p:txBody>
      </p:sp>
    </p:spTree>
    <p:extLst>
      <p:ext uri="{BB962C8B-B14F-4D97-AF65-F5344CB8AC3E}">
        <p14:creationId xmlns:p14="http://schemas.microsoft.com/office/powerpoint/2010/main" val="108466147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18E6D62-9852-4E30-A561-A4FAAF36D501}" type="datetimeFigureOut">
              <a:rPr lang="en-IN" smtClean="0"/>
              <a:t>28-12-2023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3DF38F4-F49C-4436-A59F-46971F0CD8CF}" type="slidenum">
              <a:rPr lang="en-IN" smtClean="0"/>
              <a:t>‹#›</a:t>
            </a:fld>
            <a:endParaRPr lang="en-IN"/>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070262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18E6D62-9852-4E30-A561-A4FAAF36D501}" type="datetimeFigureOut">
              <a:rPr lang="en-IN" smtClean="0"/>
              <a:t>28-12-2023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3DF38F4-F49C-4436-A59F-46971F0CD8CF}" type="slidenum">
              <a:rPr lang="en-IN" smtClean="0"/>
              <a:t>‹#›</a:t>
            </a:fld>
            <a:endParaRPr lang="en-IN"/>
          </a:p>
        </p:txBody>
      </p:sp>
    </p:spTree>
    <p:extLst>
      <p:ext uri="{BB962C8B-B14F-4D97-AF65-F5344CB8AC3E}">
        <p14:creationId xmlns:p14="http://schemas.microsoft.com/office/powerpoint/2010/main" val="350719165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18E6D62-9852-4E30-A561-A4FAAF36D501}" type="datetimeFigureOut">
              <a:rPr lang="en-IN" smtClean="0"/>
              <a:t>28-12-2023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03DF38F4-F49C-4436-A59F-46971F0CD8CF}" type="slidenum">
              <a:rPr lang="en-IN" smtClean="0"/>
              <a:t>‹#›</a:t>
            </a:fld>
            <a:endParaRPr lang="en-IN"/>
          </a:p>
        </p:txBody>
      </p:sp>
    </p:spTree>
    <p:extLst>
      <p:ext uri="{BB962C8B-B14F-4D97-AF65-F5344CB8AC3E}">
        <p14:creationId xmlns:p14="http://schemas.microsoft.com/office/powerpoint/2010/main" val="51497416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18E6D62-9852-4E30-A561-A4FAAF36D501}" type="datetimeFigureOut">
              <a:rPr lang="en-IN" smtClean="0"/>
              <a:t>28-12-2023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03DF38F4-F49C-4436-A59F-46971F0CD8CF}" type="slidenum">
              <a:rPr lang="en-IN" smtClean="0"/>
              <a:t>‹#›</a:t>
            </a:fld>
            <a:endParaRPr lang="en-IN"/>
          </a:p>
        </p:txBody>
      </p:sp>
    </p:spTree>
    <p:extLst>
      <p:ext uri="{BB962C8B-B14F-4D97-AF65-F5344CB8AC3E}">
        <p14:creationId xmlns:p14="http://schemas.microsoft.com/office/powerpoint/2010/main" val="350486815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8E6D62-9852-4E30-A561-A4FAAF36D501}" type="datetimeFigureOut">
              <a:rPr lang="en-IN" smtClean="0"/>
              <a:t>28-12-2023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03DF38F4-F49C-4436-A59F-46971F0CD8CF}" type="slidenum">
              <a:rPr lang="en-IN" smtClean="0"/>
              <a:t>‹#›</a:t>
            </a:fld>
            <a:endParaRPr lang="en-IN"/>
          </a:p>
        </p:txBody>
      </p:sp>
    </p:spTree>
    <p:extLst>
      <p:ext uri="{BB962C8B-B14F-4D97-AF65-F5344CB8AC3E}">
        <p14:creationId xmlns:p14="http://schemas.microsoft.com/office/powerpoint/2010/main" val="370435588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18E6D62-9852-4E30-A561-A4FAAF36D501}" type="datetimeFigureOut">
              <a:rPr lang="en-IN" smtClean="0"/>
              <a:t>28-12-2023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3DF38F4-F49C-4436-A59F-46971F0CD8CF}" type="slidenum">
              <a:rPr lang="en-IN" smtClean="0"/>
              <a:t>‹#›</a:t>
            </a:fld>
            <a:endParaRPr lang="en-IN"/>
          </a:p>
        </p:txBody>
      </p:sp>
    </p:spTree>
    <p:extLst>
      <p:ext uri="{BB962C8B-B14F-4D97-AF65-F5344CB8AC3E}">
        <p14:creationId xmlns:p14="http://schemas.microsoft.com/office/powerpoint/2010/main" val="363596175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18E6D62-9852-4E30-A561-A4FAAF36D501}" type="datetimeFigureOut">
              <a:rPr lang="en-IN" smtClean="0"/>
              <a:t>28-12-2023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3DF38F4-F49C-4436-A59F-46971F0CD8CF}" type="slidenum">
              <a:rPr lang="en-IN" smtClean="0"/>
              <a:t>‹#›</a:t>
            </a:fld>
            <a:endParaRPr lang="en-IN"/>
          </a:p>
        </p:txBody>
      </p:sp>
    </p:spTree>
    <p:extLst>
      <p:ext uri="{BB962C8B-B14F-4D97-AF65-F5344CB8AC3E}">
        <p14:creationId xmlns:p14="http://schemas.microsoft.com/office/powerpoint/2010/main" val="419602993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C18E6D62-9852-4E30-A561-A4FAAF36D501}" type="datetimeFigureOut">
              <a:rPr lang="en-IN" smtClean="0"/>
              <a:t>28-12-2023</a:t>
            </a:fld>
            <a:endParaRPr lang="en-IN"/>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IN"/>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03DF38F4-F49C-4436-A59F-46971F0CD8CF}" type="slidenum">
              <a:rPr lang="en-IN" smtClean="0"/>
              <a:t>‹#›</a:t>
            </a:fld>
            <a:endParaRPr lang="en-IN"/>
          </a:p>
        </p:txBody>
      </p:sp>
    </p:spTree>
    <p:extLst>
      <p:ext uri="{BB962C8B-B14F-4D97-AF65-F5344CB8AC3E}">
        <p14:creationId xmlns:p14="http://schemas.microsoft.com/office/powerpoint/2010/main" val="3174360606"/>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2.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47D22BED-4B16-415B-B70A-AE79F954BE19}"/>
              </a:ext>
            </a:extLst>
          </p:cNvPr>
          <p:cNvSpPr/>
          <p:nvPr/>
        </p:nvSpPr>
        <p:spPr>
          <a:xfrm>
            <a:off x="782304" y="2591971"/>
            <a:ext cx="10627391" cy="1346983"/>
          </a:xfrm>
          <a:prstGeom prst="roundRect">
            <a:avLst/>
          </a:prstGeom>
          <a:solidFill>
            <a:srgbClr val="00FFFF"/>
          </a:solidFill>
          <a:ln w="57150">
            <a:solidFill>
              <a:srgbClr val="C000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3200" b="1" dirty="0">
                <a:solidFill>
                  <a:srgbClr val="002060"/>
                </a:solidFill>
                <a:latin typeface="Times New Roman" panose="02020603050405020304" pitchFamily="18" charset="0"/>
                <a:cs typeface="Times New Roman" panose="02020603050405020304" pitchFamily="18" charset="0"/>
              </a:rPr>
              <a:t>Plastic deformation of Single crystals by Slip and Twinning </a:t>
            </a:r>
          </a:p>
        </p:txBody>
      </p:sp>
    </p:spTree>
    <p:extLst>
      <p:ext uri="{BB962C8B-B14F-4D97-AF65-F5344CB8AC3E}">
        <p14:creationId xmlns:p14="http://schemas.microsoft.com/office/powerpoint/2010/main" val="113809048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22D57AF-B1D5-47D9-82A8-C399042AEAD9}"/>
              </a:ext>
            </a:extLst>
          </p:cNvPr>
          <p:cNvSpPr txBox="1"/>
          <p:nvPr/>
        </p:nvSpPr>
        <p:spPr>
          <a:xfrm>
            <a:off x="3194544" y="675250"/>
            <a:ext cx="6037037" cy="523220"/>
          </a:xfrm>
          <a:prstGeom prst="rect">
            <a:avLst/>
          </a:prstGeom>
          <a:noFill/>
        </p:spPr>
        <p:txBody>
          <a:bodyPr wrap="none" rtlCol="0">
            <a:spAutoFit/>
          </a:bodyPr>
          <a:lstStyle/>
          <a:p>
            <a:r>
              <a:rPr lang="en-US" sz="2800" b="1" dirty="0">
                <a:solidFill>
                  <a:srgbClr val="C00000"/>
                </a:solidFill>
                <a:latin typeface="Times New Roman" panose="02020603050405020304" pitchFamily="18" charset="0"/>
                <a:cs typeface="Times New Roman" panose="02020603050405020304" pitchFamily="18" charset="0"/>
              </a:rPr>
              <a:t>Critical Resolved Shear Stress for Slip</a:t>
            </a:r>
            <a:endParaRPr lang="en-IN" sz="2800" b="1" dirty="0">
              <a:solidFill>
                <a:srgbClr val="C00000"/>
              </a:solidFill>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26120294-3BEA-4AC1-ABC5-4CA650400C0B}"/>
              </a:ext>
            </a:extLst>
          </p:cNvPr>
          <p:cNvSpPr txBox="1"/>
          <p:nvPr/>
        </p:nvSpPr>
        <p:spPr>
          <a:xfrm>
            <a:off x="379829" y="1634567"/>
            <a:ext cx="10930596" cy="4031873"/>
          </a:xfrm>
          <a:prstGeom prst="rect">
            <a:avLst/>
          </a:prstGeom>
          <a:noFill/>
        </p:spPr>
        <p:txBody>
          <a:bodyPr wrap="square" rtlCol="0">
            <a:spAutoFit/>
          </a:bodyPr>
          <a:lstStyle/>
          <a:p>
            <a:pPr marL="342900" indent="-342900" algn="just">
              <a:buFont typeface="Wingdings" panose="05000000000000000000" pitchFamily="2" charset="2"/>
              <a:buChar char="Ø"/>
            </a:pPr>
            <a:r>
              <a:rPr lang="en-US" sz="3200" dirty="0">
                <a:solidFill>
                  <a:srgbClr val="002060"/>
                </a:solidFill>
                <a:latin typeface="Times New Roman" panose="02020603050405020304" pitchFamily="18" charset="0"/>
                <a:cs typeface="Times New Roman" panose="02020603050405020304" pitchFamily="18" charset="0"/>
              </a:rPr>
              <a:t>All metals of similar crystal structure slip on the same crystallographic planes. </a:t>
            </a:r>
          </a:p>
          <a:p>
            <a:pPr marL="342900" indent="-342900" algn="just">
              <a:buFont typeface="Wingdings" panose="05000000000000000000" pitchFamily="2" charset="2"/>
              <a:buChar char="Ø"/>
            </a:pPr>
            <a:r>
              <a:rPr lang="en-US" sz="3200" dirty="0">
                <a:solidFill>
                  <a:srgbClr val="002060"/>
                </a:solidFill>
                <a:latin typeface="Times New Roman" panose="02020603050405020304" pitchFamily="18" charset="0"/>
                <a:cs typeface="Times New Roman" panose="02020603050405020304" pitchFamily="18" charset="0"/>
              </a:rPr>
              <a:t>Slip occurs when the shear stress resolved along these planes reaches a certain value is the critical resolved shear stress. This is a property of the material and does not depend upon the structure. </a:t>
            </a:r>
          </a:p>
          <a:p>
            <a:pPr marL="342900" indent="-342900" algn="just">
              <a:buFont typeface="Wingdings" panose="05000000000000000000" pitchFamily="2" charset="2"/>
              <a:buChar char="Ø"/>
            </a:pPr>
            <a:r>
              <a:rPr lang="en-US" sz="3200" dirty="0">
                <a:solidFill>
                  <a:srgbClr val="002060"/>
                </a:solidFill>
                <a:latin typeface="Times New Roman" panose="02020603050405020304" pitchFamily="18" charset="0"/>
                <a:cs typeface="Times New Roman" panose="02020603050405020304" pitchFamily="18" charset="0"/>
              </a:rPr>
              <a:t>The value of the critical resolved shear stress depends on composition and temperature.</a:t>
            </a:r>
            <a:endParaRPr lang="en-IN"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991977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8D22DF1-2D11-46FC-AC52-8F666DFFAEC1}"/>
              </a:ext>
            </a:extLst>
          </p:cNvPr>
          <p:cNvSpPr txBox="1"/>
          <p:nvPr/>
        </p:nvSpPr>
        <p:spPr>
          <a:xfrm>
            <a:off x="194603" y="217317"/>
            <a:ext cx="11802794" cy="1938992"/>
          </a:xfrm>
          <a:prstGeom prst="rect">
            <a:avLst/>
          </a:prstGeom>
          <a:noFill/>
        </p:spPr>
        <p:txBody>
          <a:bodyPr wrap="square">
            <a:spAutoFit/>
          </a:bodyPr>
          <a:lstStyle/>
          <a:p>
            <a:pPr marL="342900" indent="-342900" algn="just">
              <a:buFont typeface="Wingdings" panose="05000000000000000000" pitchFamily="2" charset="2"/>
              <a:buChar char="Ø"/>
            </a:pPr>
            <a:r>
              <a:rPr lang="en-US" sz="2400" dirty="0">
                <a:solidFill>
                  <a:srgbClr val="002060"/>
                </a:solidFill>
                <a:latin typeface="Times New Roman" panose="02020603050405020304" pitchFamily="18" charset="0"/>
                <a:cs typeface="Times New Roman" panose="02020603050405020304" pitchFamily="18" charset="0"/>
              </a:rPr>
              <a:t>Besides being a function of critical stress, the force required to produce slip also depends upon the </a:t>
            </a:r>
          </a:p>
          <a:p>
            <a:pPr marL="342900" indent="-342900" algn="just">
              <a:buFont typeface="Arial" panose="020B0604020202020204" pitchFamily="34" charset="0"/>
              <a:buChar char="•"/>
            </a:pPr>
            <a:r>
              <a:rPr lang="en-US" sz="2400" dirty="0">
                <a:solidFill>
                  <a:srgbClr val="FF0000"/>
                </a:solidFill>
                <a:latin typeface="Times New Roman" panose="02020603050405020304" pitchFamily="18" charset="0"/>
                <a:cs typeface="Times New Roman" panose="02020603050405020304" pitchFamily="18" charset="0"/>
              </a:rPr>
              <a:t>(1) Angle between the slip plane and the direction of force (</a:t>
            </a:r>
            <a:r>
              <a:rPr lang="el-GR" sz="2400" dirty="0">
                <a:solidFill>
                  <a:srgbClr val="FF0000"/>
                </a:solidFill>
                <a:latin typeface="Times New Roman" panose="02020603050405020304" pitchFamily="18" charset="0"/>
                <a:cs typeface="Times New Roman" panose="02020603050405020304" pitchFamily="18" charset="0"/>
              </a:rPr>
              <a:t>ϕ</a:t>
            </a:r>
            <a:r>
              <a:rPr lang="en-US" sz="2400" dirty="0">
                <a:solidFill>
                  <a:srgbClr val="FF0000"/>
                </a:solidFill>
                <a:latin typeface="Times New Roman" panose="02020603050405020304" pitchFamily="18" charset="0"/>
                <a:cs typeface="Times New Roman" panose="02020603050405020304" pitchFamily="18" charset="0"/>
              </a:rPr>
              <a:t> is the angle between the direction of force and the normal to the slip plane)</a:t>
            </a:r>
          </a:p>
          <a:p>
            <a:pPr marL="342900" indent="-342900" algn="just">
              <a:buFont typeface="Arial" panose="020B0604020202020204" pitchFamily="34" charset="0"/>
              <a:buChar char="•"/>
            </a:pPr>
            <a:r>
              <a:rPr lang="en-US" sz="2400" dirty="0">
                <a:solidFill>
                  <a:srgbClr val="008000"/>
                </a:solidFill>
                <a:latin typeface="Times New Roman" panose="02020603050405020304" pitchFamily="18" charset="0"/>
                <a:cs typeface="Times New Roman" panose="02020603050405020304" pitchFamily="18" charset="0"/>
              </a:rPr>
              <a:t>(2) Angle ƛ between the slip direction and the direction of force.</a:t>
            </a:r>
            <a:endParaRPr lang="en-IN" sz="2400" dirty="0">
              <a:solidFill>
                <a:srgbClr val="008000"/>
              </a:solidFill>
            </a:endParaRPr>
          </a:p>
        </p:txBody>
      </p:sp>
      <p:pic>
        <p:nvPicPr>
          <p:cNvPr id="7" name="Picture 6">
            <a:extLst>
              <a:ext uri="{FF2B5EF4-FFF2-40B4-BE49-F238E27FC236}">
                <a16:creationId xmlns:a16="http://schemas.microsoft.com/office/drawing/2014/main" id="{B9CABD26-3B95-4D1A-AF8A-740A64739D4C}"/>
              </a:ext>
            </a:extLst>
          </p:cNvPr>
          <p:cNvPicPr>
            <a:picLocks noChangeAspect="1"/>
          </p:cNvPicPr>
          <p:nvPr/>
        </p:nvPicPr>
        <p:blipFill>
          <a:blip r:embed="rId2"/>
          <a:stretch>
            <a:fillRect/>
          </a:stretch>
        </p:blipFill>
        <p:spPr>
          <a:xfrm>
            <a:off x="1185474" y="2398375"/>
            <a:ext cx="3724275" cy="3695700"/>
          </a:xfrm>
          <a:prstGeom prst="rect">
            <a:avLst/>
          </a:prstGeom>
        </p:spPr>
      </p:pic>
      <p:pic>
        <p:nvPicPr>
          <p:cNvPr id="9" name="Picture 8">
            <a:extLst>
              <a:ext uri="{FF2B5EF4-FFF2-40B4-BE49-F238E27FC236}">
                <a16:creationId xmlns:a16="http://schemas.microsoft.com/office/drawing/2014/main" id="{2C5D4D1B-0635-4DDB-8A2F-A8FB77B4CF8F}"/>
              </a:ext>
            </a:extLst>
          </p:cNvPr>
          <p:cNvPicPr>
            <a:picLocks noChangeAspect="1"/>
          </p:cNvPicPr>
          <p:nvPr/>
        </p:nvPicPr>
        <p:blipFill>
          <a:blip r:embed="rId3"/>
          <a:stretch>
            <a:fillRect/>
          </a:stretch>
        </p:blipFill>
        <p:spPr>
          <a:xfrm>
            <a:off x="6096000" y="2717099"/>
            <a:ext cx="3048388" cy="3695700"/>
          </a:xfrm>
          <a:prstGeom prst="rect">
            <a:avLst/>
          </a:prstGeom>
        </p:spPr>
      </p:pic>
    </p:spTree>
    <p:extLst>
      <p:ext uri="{BB962C8B-B14F-4D97-AF65-F5344CB8AC3E}">
        <p14:creationId xmlns:p14="http://schemas.microsoft.com/office/powerpoint/2010/main" val="341474634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par>
                                <p:cTn id="17" presetID="53" presetClass="entr" presetSubtype="16"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4BBD1B8-3DE2-4DED-9981-50048A6C4C46}"/>
              </a:ext>
            </a:extLst>
          </p:cNvPr>
          <p:cNvSpPr txBox="1"/>
          <p:nvPr/>
        </p:nvSpPr>
        <p:spPr>
          <a:xfrm>
            <a:off x="396227" y="428178"/>
            <a:ext cx="4527465" cy="6001643"/>
          </a:xfrm>
          <a:prstGeom prst="rect">
            <a:avLst/>
          </a:prstGeom>
          <a:noFill/>
        </p:spPr>
        <p:txBody>
          <a:bodyPr wrap="square" rtlCol="0">
            <a:spAutoFit/>
          </a:bodyPr>
          <a:lstStyle/>
          <a:p>
            <a:pPr algn="just"/>
            <a:r>
              <a:rPr lang="en-US" sz="2400" dirty="0">
                <a:solidFill>
                  <a:srgbClr val="002060"/>
                </a:solidFill>
                <a:latin typeface="Times New Roman" panose="02020603050405020304" pitchFamily="18" charset="0"/>
                <a:cs typeface="Times New Roman" panose="02020603050405020304" pitchFamily="18" charset="0"/>
              </a:rPr>
              <a:t>Consider a cylindrical shaped single crystal subjected to axial tensile load.</a:t>
            </a:r>
          </a:p>
          <a:p>
            <a:pPr algn="just"/>
            <a:r>
              <a:rPr lang="en-US" sz="2400" dirty="0">
                <a:solidFill>
                  <a:srgbClr val="002060"/>
                </a:solidFill>
                <a:latin typeface="Times New Roman" panose="02020603050405020304" pitchFamily="18" charset="0"/>
                <a:cs typeface="Times New Roman" panose="02020603050405020304" pitchFamily="18" charset="0"/>
              </a:rPr>
              <a:t>Where A</a:t>
            </a:r>
            <a:r>
              <a:rPr lang="en-US" dirty="0">
                <a:solidFill>
                  <a:srgbClr val="002060"/>
                </a:solidFill>
                <a:latin typeface="Times New Roman" panose="02020603050405020304" pitchFamily="18" charset="0"/>
                <a:cs typeface="Times New Roman" panose="02020603050405020304" pitchFamily="18" charset="0"/>
              </a:rPr>
              <a:t>0 </a:t>
            </a:r>
            <a:r>
              <a:rPr lang="en-US" sz="2400" dirty="0">
                <a:solidFill>
                  <a:srgbClr val="002060"/>
                </a:solidFill>
                <a:latin typeface="Times New Roman" panose="02020603050405020304" pitchFamily="18" charset="0"/>
                <a:cs typeface="Times New Roman" panose="02020603050405020304" pitchFamily="18" charset="0"/>
              </a:rPr>
              <a:t>is the cross sectional area perpendicular to the direction of the tensile force F.</a:t>
            </a:r>
          </a:p>
          <a:p>
            <a:pPr algn="just"/>
            <a:r>
              <a:rPr lang="en-US" sz="2400" dirty="0">
                <a:solidFill>
                  <a:srgbClr val="FF0000"/>
                </a:solidFill>
                <a:latin typeface="Times New Roman" panose="02020603050405020304" pitchFamily="18" charset="0"/>
                <a:cs typeface="Times New Roman" panose="02020603050405020304" pitchFamily="18" charset="0"/>
              </a:rPr>
              <a:t>The area of the slip plane inclined at an angle ϕ will be A/ cos ϕ and the component of the axial load acting in the slip plane in the slip direction is </a:t>
            </a:r>
            <a:r>
              <a:rPr lang="en-US" sz="2400" dirty="0" err="1">
                <a:solidFill>
                  <a:srgbClr val="FF0000"/>
                </a:solidFill>
                <a:latin typeface="Times New Roman" panose="02020603050405020304" pitchFamily="18" charset="0"/>
                <a:cs typeface="Times New Roman" panose="02020603050405020304" pitchFamily="18" charset="0"/>
              </a:rPr>
              <a:t>Fcosƛ</a:t>
            </a:r>
            <a:r>
              <a:rPr lang="en-US" sz="2400" dirty="0">
                <a:solidFill>
                  <a:srgbClr val="FF0000"/>
                </a:solidFill>
                <a:latin typeface="Times New Roman" panose="02020603050405020304" pitchFamily="18" charset="0"/>
                <a:cs typeface="Times New Roman" panose="02020603050405020304" pitchFamily="18" charset="0"/>
              </a:rPr>
              <a:t>. </a:t>
            </a:r>
          </a:p>
          <a:p>
            <a:pPr algn="just"/>
            <a:r>
              <a:rPr lang="en-US" sz="2400" dirty="0">
                <a:latin typeface="Times New Roman" panose="02020603050405020304" pitchFamily="18" charset="0"/>
                <a:cs typeface="Times New Roman" panose="02020603050405020304" pitchFamily="18" charset="0"/>
              </a:rPr>
              <a:t>Therefore the critical resolved shear stress is given by,</a:t>
            </a:r>
          </a:p>
          <a:p>
            <a:pPr algn="just"/>
            <a:endParaRPr lang="en-US" sz="2400" dirty="0">
              <a:latin typeface="Times New Roman" panose="02020603050405020304" pitchFamily="18" charset="0"/>
              <a:cs typeface="Times New Roman" panose="02020603050405020304" pitchFamily="18" charset="0"/>
            </a:endParaRPr>
          </a:p>
          <a:p>
            <a:pPr algn="just"/>
            <a:endParaRPr lang="en-US" sz="2400" dirty="0">
              <a:latin typeface="Times New Roman" panose="02020603050405020304" pitchFamily="18" charset="0"/>
              <a:cs typeface="Times New Roman" panose="02020603050405020304" pitchFamily="18" charset="0"/>
            </a:endParaRPr>
          </a:p>
          <a:p>
            <a:pPr algn="just"/>
            <a:endParaRPr lang="en-IN" sz="2400"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C77BA6EB-20E5-4941-A4F8-34F1C35673FD}"/>
              </a:ext>
            </a:extLst>
          </p:cNvPr>
          <p:cNvPicPr>
            <a:picLocks noChangeAspect="1"/>
          </p:cNvPicPr>
          <p:nvPr/>
        </p:nvPicPr>
        <p:blipFill>
          <a:blip r:embed="rId2"/>
          <a:stretch>
            <a:fillRect/>
          </a:stretch>
        </p:blipFill>
        <p:spPr>
          <a:xfrm>
            <a:off x="673708" y="5410646"/>
            <a:ext cx="3248025" cy="1019175"/>
          </a:xfrm>
          <a:prstGeom prst="rect">
            <a:avLst/>
          </a:prstGeom>
        </p:spPr>
      </p:pic>
      <p:pic>
        <p:nvPicPr>
          <p:cNvPr id="8" name="Picture 7">
            <a:extLst>
              <a:ext uri="{FF2B5EF4-FFF2-40B4-BE49-F238E27FC236}">
                <a16:creationId xmlns:a16="http://schemas.microsoft.com/office/drawing/2014/main" id="{5221052F-F33A-4405-BEA0-D7B1DA5ACBEB}"/>
              </a:ext>
            </a:extLst>
          </p:cNvPr>
          <p:cNvPicPr>
            <a:picLocks noChangeAspect="1"/>
          </p:cNvPicPr>
          <p:nvPr/>
        </p:nvPicPr>
        <p:blipFill>
          <a:blip r:embed="rId3"/>
          <a:stretch>
            <a:fillRect/>
          </a:stretch>
        </p:blipFill>
        <p:spPr>
          <a:xfrm>
            <a:off x="4751006" y="5520183"/>
            <a:ext cx="3114675" cy="800100"/>
          </a:xfrm>
          <a:prstGeom prst="rect">
            <a:avLst/>
          </a:prstGeom>
        </p:spPr>
      </p:pic>
      <p:pic>
        <p:nvPicPr>
          <p:cNvPr id="10" name="Picture 9">
            <a:extLst>
              <a:ext uri="{FF2B5EF4-FFF2-40B4-BE49-F238E27FC236}">
                <a16:creationId xmlns:a16="http://schemas.microsoft.com/office/drawing/2014/main" id="{307799C9-1824-4F04-8631-5450A6B91746}"/>
              </a:ext>
            </a:extLst>
          </p:cNvPr>
          <p:cNvPicPr>
            <a:picLocks noChangeAspect="1"/>
          </p:cNvPicPr>
          <p:nvPr/>
        </p:nvPicPr>
        <p:blipFill>
          <a:blip r:embed="rId4"/>
          <a:stretch>
            <a:fillRect/>
          </a:stretch>
        </p:blipFill>
        <p:spPr>
          <a:xfrm>
            <a:off x="8747385" y="789826"/>
            <a:ext cx="3048388" cy="3695700"/>
          </a:xfrm>
          <a:prstGeom prst="rect">
            <a:avLst/>
          </a:prstGeom>
        </p:spPr>
      </p:pic>
      <p:pic>
        <p:nvPicPr>
          <p:cNvPr id="12" name="Picture 11">
            <a:extLst>
              <a:ext uri="{FF2B5EF4-FFF2-40B4-BE49-F238E27FC236}">
                <a16:creationId xmlns:a16="http://schemas.microsoft.com/office/drawing/2014/main" id="{A39C228A-7F84-438F-A146-65D8353C9BB3}"/>
              </a:ext>
            </a:extLst>
          </p:cNvPr>
          <p:cNvPicPr>
            <a:picLocks noChangeAspect="1"/>
          </p:cNvPicPr>
          <p:nvPr/>
        </p:nvPicPr>
        <p:blipFill>
          <a:blip r:embed="rId5"/>
          <a:stretch>
            <a:fillRect/>
          </a:stretch>
        </p:blipFill>
        <p:spPr>
          <a:xfrm>
            <a:off x="4973401" y="921267"/>
            <a:ext cx="3724275" cy="3695700"/>
          </a:xfrm>
          <a:prstGeom prst="rect">
            <a:avLst/>
          </a:prstGeom>
        </p:spPr>
      </p:pic>
    </p:spTree>
    <p:extLst>
      <p:ext uri="{BB962C8B-B14F-4D97-AF65-F5344CB8AC3E}">
        <p14:creationId xmlns:p14="http://schemas.microsoft.com/office/powerpoint/2010/main" val="151340606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par>
                                <p:cTn id="22" presetID="53" presetClass="entr" presetSubtype="16" fill="hold"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par>
                                <p:cTn id="27" presetID="53" presetClass="entr" presetSubtype="16"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E79CCFE-D223-4AD5-8049-88B26981AF4E}"/>
              </a:ext>
            </a:extLst>
          </p:cNvPr>
          <p:cNvSpPr txBox="1"/>
          <p:nvPr/>
        </p:nvSpPr>
        <p:spPr>
          <a:xfrm>
            <a:off x="183873" y="229223"/>
            <a:ext cx="5201360" cy="461665"/>
          </a:xfrm>
          <a:prstGeom prst="rect">
            <a:avLst/>
          </a:prstGeom>
          <a:noFill/>
        </p:spPr>
        <p:txBody>
          <a:bodyPr wrap="none" rtlCol="0">
            <a:spAutoFit/>
          </a:bodyPr>
          <a:lstStyle/>
          <a:p>
            <a:r>
              <a:rPr lang="en-US" sz="2400" b="1" dirty="0">
                <a:solidFill>
                  <a:srgbClr val="C00000"/>
                </a:solidFill>
                <a:latin typeface="Times New Roman" panose="02020603050405020304" pitchFamily="18" charset="0"/>
                <a:cs typeface="Times New Roman" panose="02020603050405020304" pitchFamily="18" charset="0"/>
              </a:rPr>
              <a:t>Critical Resolved Shear Stress for Slip</a:t>
            </a:r>
            <a:endParaRPr lang="en-IN" sz="2400" b="1" dirty="0">
              <a:solidFill>
                <a:srgbClr val="C00000"/>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71D1EB3C-EE1C-4CFF-9C48-B241CAD2216C}"/>
              </a:ext>
            </a:extLst>
          </p:cNvPr>
          <p:cNvSpPr txBox="1"/>
          <p:nvPr/>
        </p:nvSpPr>
        <p:spPr>
          <a:xfrm>
            <a:off x="255820" y="4582768"/>
            <a:ext cx="6535469" cy="2046009"/>
          </a:xfrm>
          <a:prstGeom prst="rect">
            <a:avLst/>
          </a:prstGeom>
          <a:noFill/>
        </p:spPr>
        <p:txBody>
          <a:bodyPr wrap="square">
            <a:spAutoFit/>
          </a:bodyPr>
          <a:lstStyle/>
          <a:p>
            <a:pPr algn="just">
              <a:lnSpc>
                <a:spcPct val="107000"/>
              </a:lnSpc>
            </a:pPr>
            <a:r>
              <a:rPr lang="en-US" sz="2000" dirty="0">
                <a:solidFill>
                  <a:srgbClr val="002060"/>
                </a:solidFill>
                <a:effectLst/>
                <a:latin typeface="Times New Roman" panose="02020603050405020304" pitchFamily="18" charset="0"/>
                <a:ea typeface="Times New Roman" panose="02020603050405020304" pitchFamily="18" charset="0"/>
              </a:rPr>
              <a:t>where </a:t>
            </a:r>
            <a:r>
              <a:rPr lang="en-US" sz="2000" i="1" dirty="0">
                <a:solidFill>
                  <a:srgbClr val="002060"/>
                </a:solidFill>
                <a:latin typeface="Times New Roman" panose="02020603050405020304" pitchFamily="18" charset="0"/>
                <a:ea typeface="Times New Roman" panose="02020603050405020304" pitchFamily="18" charset="0"/>
              </a:rPr>
              <a:t>F</a:t>
            </a:r>
            <a:r>
              <a:rPr lang="en-US" sz="2000" dirty="0">
                <a:solidFill>
                  <a:srgbClr val="002060"/>
                </a:solidFill>
                <a:effectLst/>
                <a:latin typeface="Times New Roman" panose="02020603050405020304" pitchFamily="18" charset="0"/>
                <a:ea typeface="Times New Roman" panose="02020603050405020304" pitchFamily="18" charset="0"/>
              </a:rPr>
              <a:t> – external load applied, </a:t>
            </a:r>
          </a:p>
          <a:p>
            <a:pPr algn="just">
              <a:lnSpc>
                <a:spcPct val="107000"/>
              </a:lnSpc>
            </a:pPr>
            <a:r>
              <a:rPr lang="en-US" sz="2000" i="1" dirty="0">
                <a:solidFill>
                  <a:srgbClr val="002060"/>
                </a:solidFill>
                <a:effectLst/>
                <a:latin typeface="Times New Roman" panose="02020603050405020304" pitchFamily="18" charset="0"/>
                <a:ea typeface="Times New Roman" panose="02020603050405020304" pitchFamily="18" charset="0"/>
              </a:rPr>
              <a:t>A</a:t>
            </a:r>
            <a:r>
              <a:rPr lang="en-US" sz="1400" i="1" dirty="0">
                <a:solidFill>
                  <a:srgbClr val="002060"/>
                </a:solidFill>
                <a:effectLst/>
                <a:latin typeface="Times New Roman" panose="02020603050405020304" pitchFamily="18" charset="0"/>
                <a:ea typeface="Times New Roman" panose="02020603050405020304" pitchFamily="18" charset="0"/>
              </a:rPr>
              <a:t>0</a:t>
            </a:r>
            <a:r>
              <a:rPr lang="en-US" sz="2000" dirty="0">
                <a:solidFill>
                  <a:srgbClr val="002060"/>
                </a:solidFill>
                <a:effectLst/>
                <a:latin typeface="Times New Roman" panose="02020603050405020304" pitchFamily="18" charset="0"/>
                <a:ea typeface="Times New Roman" panose="02020603050405020304" pitchFamily="18" charset="0"/>
              </a:rPr>
              <a:t> – cross-sectional area over which the load applied</a:t>
            </a:r>
          </a:p>
          <a:p>
            <a:pPr algn="just">
              <a:lnSpc>
                <a:spcPct val="107000"/>
              </a:lnSpc>
            </a:pPr>
            <a:r>
              <a:rPr lang="en-US" sz="2000" dirty="0">
                <a:solidFill>
                  <a:srgbClr val="002060"/>
                </a:solidFill>
                <a:effectLst/>
                <a:latin typeface="Times New Roman" panose="02020603050405020304" pitchFamily="18" charset="0"/>
                <a:ea typeface="Times New Roman" panose="02020603050405020304" pitchFamily="18" charset="0"/>
              </a:rPr>
              <a:t> </a:t>
            </a:r>
            <a:r>
              <a:rPr lang="en-US" sz="2000" i="1" dirty="0">
                <a:effectLst/>
                <a:latin typeface="Times New Roman" panose="02020603050405020304" pitchFamily="18" charset="0"/>
                <a:ea typeface="Times New Roman" panose="02020603050405020304" pitchFamily="18" charset="0"/>
              </a:rPr>
              <a:t>A</a:t>
            </a:r>
            <a:r>
              <a:rPr lang="en-US" sz="2000" dirty="0">
                <a:effectLst/>
                <a:latin typeface="Times New Roman" panose="02020603050405020304" pitchFamily="18" charset="0"/>
                <a:ea typeface="Times New Roman" panose="02020603050405020304" pitchFamily="18" charset="0"/>
              </a:rPr>
              <a:t> – Area of the slip plane</a:t>
            </a:r>
            <a:endParaRPr lang="en-US" sz="2000" dirty="0">
              <a:solidFill>
                <a:srgbClr val="002060"/>
              </a:solidFill>
              <a:effectLst/>
              <a:latin typeface="Times New Roman" panose="02020603050405020304" pitchFamily="18" charset="0"/>
              <a:ea typeface="Times New Roman" panose="02020603050405020304" pitchFamily="18" charset="0"/>
            </a:endParaRPr>
          </a:p>
          <a:p>
            <a:pPr algn="just">
              <a:lnSpc>
                <a:spcPct val="107000"/>
              </a:lnSpc>
            </a:pPr>
            <a:r>
              <a:rPr lang="en-US" sz="2000" i="1" dirty="0">
                <a:solidFill>
                  <a:srgbClr val="002060"/>
                </a:solidFill>
                <a:effectLst/>
                <a:latin typeface="Times New Roman" panose="02020603050405020304" pitchFamily="18" charset="0"/>
                <a:ea typeface="Times New Roman" panose="02020603050405020304" pitchFamily="18" charset="0"/>
              </a:rPr>
              <a:t>λ</a:t>
            </a:r>
            <a:r>
              <a:rPr lang="en-US" sz="2000" dirty="0">
                <a:solidFill>
                  <a:srgbClr val="002060"/>
                </a:solidFill>
                <a:effectLst/>
                <a:latin typeface="Times New Roman" panose="02020603050405020304" pitchFamily="18" charset="0"/>
                <a:ea typeface="Times New Roman" panose="02020603050405020304" pitchFamily="18" charset="0"/>
              </a:rPr>
              <a:t> – angle between slip direction and tensile axis, </a:t>
            </a:r>
          </a:p>
          <a:p>
            <a:pPr algn="just">
              <a:lnSpc>
                <a:spcPct val="107000"/>
              </a:lnSpc>
            </a:pPr>
            <a:r>
              <a:rPr lang="en-US" sz="2000" i="1" dirty="0">
                <a:solidFill>
                  <a:srgbClr val="002060"/>
                </a:solidFill>
                <a:effectLst/>
                <a:latin typeface="Times New Roman" panose="02020603050405020304" pitchFamily="18" charset="0"/>
                <a:ea typeface="Times New Roman" panose="02020603050405020304" pitchFamily="18" charset="0"/>
              </a:rPr>
              <a:t>ø</a:t>
            </a:r>
            <a:r>
              <a:rPr lang="en-US" sz="2000" dirty="0">
                <a:solidFill>
                  <a:srgbClr val="002060"/>
                </a:solidFill>
                <a:effectLst/>
                <a:latin typeface="Times New Roman" panose="02020603050405020304" pitchFamily="18" charset="0"/>
                <a:ea typeface="Times New Roman" panose="02020603050405020304" pitchFamily="18" charset="0"/>
              </a:rPr>
              <a:t> – angle between normal to the slip plane and the tensile axis</a:t>
            </a:r>
          </a:p>
          <a:p>
            <a:pPr algn="just">
              <a:lnSpc>
                <a:spcPct val="107000"/>
              </a:lnSpc>
            </a:pPr>
            <a:r>
              <a:rPr lang="en-US" sz="2000" i="1" dirty="0">
                <a:solidFill>
                  <a:srgbClr val="002060"/>
                </a:solidFill>
                <a:effectLst/>
                <a:latin typeface="Times New Roman" panose="02020603050405020304" pitchFamily="18" charset="0"/>
                <a:ea typeface="Times New Roman" panose="02020603050405020304" pitchFamily="18" charset="0"/>
              </a:rPr>
              <a:t>m</a:t>
            </a:r>
            <a:r>
              <a:rPr lang="en-US" sz="2000" dirty="0">
                <a:solidFill>
                  <a:srgbClr val="002060"/>
                </a:solidFill>
                <a:effectLst/>
                <a:latin typeface="Times New Roman" panose="02020603050405020304" pitchFamily="18" charset="0"/>
                <a:ea typeface="Times New Roman" panose="02020603050405020304" pitchFamily="18" charset="0"/>
              </a:rPr>
              <a:t> – Schmid factor.</a:t>
            </a:r>
            <a:endParaRPr lang="en-IN" sz="2000" dirty="0">
              <a:solidFill>
                <a:srgbClr val="002060"/>
              </a:solidFill>
              <a:effectLst/>
              <a:latin typeface="Times New Roman" panose="02020603050405020304" pitchFamily="18" charset="0"/>
              <a:ea typeface="Times New Roman" panose="02020603050405020304" pitchFamily="18" charset="0"/>
            </a:endParaRPr>
          </a:p>
        </p:txBody>
      </p:sp>
      <p:pic>
        <p:nvPicPr>
          <p:cNvPr id="13" name="Picture 12">
            <a:extLst>
              <a:ext uri="{FF2B5EF4-FFF2-40B4-BE49-F238E27FC236}">
                <a16:creationId xmlns:a16="http://schemas.microsoft.com/office/drawing/2014/main" id="{29026F7F-8316-4029-AF05-FAE6F4820654}"/>
              </a:ext>
            </a:extLst>
          </p:cNvPr>
          <p:cNvPicPr>
            <a:picLocks noChangeAspect="1"/>
          </p:cNvPicPr>
          <p:nvPr/>
        </p:nvPicPr>
        <p:blipFill>
          <a:blip r:embed="rId2"/>
          <a:stretch>
            <a:fillRect/>
          </a:stretch>
        </p:blipFill>
        <p:spPr>
          <a:xfrm>
            <a:off x="658002" y="2147811"/>
            <a:ext cx="2834971" cy="1281189"/>
          </a:xfrm>
          <a:prstGeom prst="rect">
            <a:avLst/>
          </a:prstGeom>
        </p:spPr>
      </p:pic>
      <p:pic>
        <p:nvPicPr>
          <p:cNvPr id="15" name="Picture 14">
            <a:extLst>
              <a:ext uri="{FF2B5EF4-FFF2-40B4-BE49-F238E27FC236}">
                <a16:creationId xmlns:a16="http://schemas.microsoft.com/office/drawing/2014/main" id="{99EEFAC6-A554-4721-84E9-CCB596EB7352}"/>
              </a:ext>
            </a:extLst>
          </p:cNvPr>
          <p:cNvPicPr>
            <a:picLocks noChangeAspect="1"/>
          </p:cNvPicPr>
          <p:nvPr/>
        </p:nvPicPr>
        <p:blipFill>
          <a:blip r:embed="rId3"/>
          <a:stretch>
            <a:fillRect/>
          </a:stretch>
        </p:blipFill>
        <p:spPr>
          <a:xfrm>
            <a:off x="4760236" y="690888"/>
            <a:ext cx="4062106" cy="4030939"/>
          </a:xfrm>
          <a:prstGeom prst="rect">
            <a:avLst/>
          </a:prstGeom>
        </p:spPr>
      </p:pic>
      <p:pic>
        <p:nvPicPr>
          <p:cNvPr id="17" name="Picture 16">
            <a:extLst>
              <a:ext uri="{FF2B5EF4-FFF2-40B4-BE49-F238E27FC236}">
                <a16:creationId xmlns:a16="http://schemas.microsoft.com/office/drawing/2014/main" id="{00B2ADF5-DD59-4D7E-AD41-9430F184D8E2}"/>
              </a:ext>
            </a:extLst>
          </p:cNvPr>
          <p:cNvPicPr>
            <a:picLocks noChangeAspect="1"/>
          </p:cNvPicPr>
          <p:nvPr/>
        </p:nvPicPr>
        <p:blipFill>
          <a:blip r:embed="rId4"/>
          <a:stretch>
            <a:fillRect/>
          </a:stretch>
        </p:blipFill>
        <p:spPr>
          <a:xfrm>
            <a:off x="8862958" y="363152"/>
            <a:ext cx="3048388" cy="3695700"/>
          </a:xfrm>
          <a:prstGeom prst="rect">
            <a:avLst/>
          </a:prstGeom>
        </p:spPr>
      </p:pic>
      <p:pic>
        <p:nvPicPr>
          <p:cNvPr id="19" name="Picture 18">
            <a:extLst>
              <a:ext uri="{FF2B5EF4-FFF2-40B4-BE49-F238E27FC236}">
                <a16:creationId xmlns:a16="http://schemas.microsoft.com/office/drawing/2014/main" id="{941AE8CE-ACA1-4D68-89F2-B9E740310F60}"/>
              </a:ext>
            </a:extLst>
          </p:cNvPr>
          <p:cNvPicPr>
            <a:picLocks noChangeAspect="1"/>
          </p:cNvPicPr>
          <p:nvPr/>
        </p:nvPicPr>
        <p:blipFill>
          <a:blip r:embed="rId5"/>
          <a:stretch>
            <a:fillRect/>
          </a:stretch>
        </p:blipFill>
        <p:spPr>
          <a:xfrm>
            <a:off x="657309" y="1134422"/>
            <a:ext cx="3114675" cy="800100"/>
          </a:xfrm>
          <a:prstGeom prst="rect">
            <a:avLst/>
          </a:prstGeom>
        </p:spPr>
      </p:pic>
    </p:spTree>
    <p:extLst>
      <p:ext uri="{BB962C8B-B14F-4D97-AF65-F5344CB8AC3E}">
        <p14:creationId xmlns:p14="http://schemas.microsoft.com/office/powerpoint/2010/main" val="258785861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par>
                                <p:cTn id="25" presetID="53" presetClass="entr" presetSubtype="16"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ppt_x"/>
                                          </p:val>
                                        </p:tav>
                                        <p:tav tm="100000">
                                          <p:val>
                                            <p:strVal val="#ppt_x"/>
                                          </p:val>
                                        </p:tav>
                                      </p:tavLst>
                                    </p:anim>
                                    <p:anim calcmode="lin" valueType="num">
                                      <p:cBhvr additive="base">
                                        <p:cTn id="3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2CE8B39-381E-4D6D-B781-1270BE255C53}"/>
              </a:ext>
            </a:extLst>
          </p:cNvPr>
          <p:cNvPicPr>
            <a:picLocks noChangeAspect="1"/>
          </p:cNvPicPr>
          <p:nvPr/>
        </p:nvPicPr>
        <p:blipFill>
          <a:blip r:embed="rId2"/>
          <a:stretch>
            <a:fillRect/>
          </a:stretch>
        </p:blipFill>
        <p:spPr>
          <a:xfrm>
            <a:off x="1219820" y="580072"/>
            <a:ext cx="9752360" cy="1159044"/>
          </a:xfrm>
          <a:prstGeom prst="rect">
            <a:avLst/>
          </a:prstGeom>
        </p:spPr>
      </p:pic>
      <p:pic>
        <p:nvPicPr>
          <p:cNvPr id="7" name="Picture 6">
            <a:extLst>
              <a:ext uri="{FF2B5EF4-FFF2-40B4-BE49-F238E27FC236}">
                <a16:creationId xmlns:a16="http://schemas.microsoft.com/office/drawing/2014/main" id="{F8F27C81-FE30-4285-A18B-56E58C2B78C8}"/>
              </a:ext>
            </a:extLst>
          </p:cNvPr>
          <p:cNvPicPr>
            <a:picLocks noChangeAspect="1"/>
          </p:cNvPicPr>
          <p:nvPr/>
        </p:nvPicPr>
        <p:blipFill>
          <a:blip r:embed="rId3"/>
          <a:stretch>
            <a:fillRect/>
          </a:stretch>
        </p:blipFill>
        <p:spPr>
          <a:xfrm>
            <a:off x="4181594" y="2128011"/>
            <a:ext cx="3828812" cy="1201416"/>
          </a:xfrm>
          <a:prstGeom prst="rect">
            <a:avLst/>
          </a:prstGeom>
        </p:spPr>
      </p:pic>
      <p:pic>
        <p:nvPicPr>
          <p:cNvPr id="9" name="Picture 8">
            <a:extLst>
              <a:ext uri="{FF2B5EF4-FFF2-40B4-BE49-F238E27FC236}">
                <a16:creationId xmlns:a16="http://schemas.microsoft.com/office/drawing/2014/main" id="{9BE311FE-5815-4590-B4BA-C1B7EE3ADFA8}"/>
              </a:ext>
            </a:extLst>
          </p:cNvPr>
          <p:cNvPicPr>
            <a:picLocks noChangeAspect="1"/>
          </p:cNvPicPr>
          <p:nvPr/>
        </p:nvPicPr>
        <p:blipFill>
          <a:blip r:embed="rId4"/>
          <a:stretch>
            <a:fillRect/>
          </a:stretch>
        </p:blipFill>
        <p:spPr>
          <a:xfrm>
            <a:off x="1057706" y="3478830"/>
            <a:ext cx="10076587" cy="1159044"/>
          </a:xfrm>
          <a:prstGeom prst="rect">
            <a:avLst/>
          </a:prstGeom>
        </p:spPr>
      </p:pic>
      <p:pic>
        <p:nvPicPr>
          <p:cNvPr id="11" name="Picture 10">
            <a:extLst>
              <a:ext uri="{FF2B5EF4-FFF2-40B4-BE49-F238E27FC236}">
                <a16:creationId xmlns:a16="http://schemas.microsoft.com/office/drawing/2014/main" id="{ADAC82D4-4769-47E8-8B43-91BB991692B9}"/>
              </a:ext>
            </a:extLst>
          </p:cNvPr>
          <p:cNvPicPr>
            <a:picLocks noChangeAspect="1"/>
          </p:cNvPicPr>
          <p:nvPr/>
        </p:nvPicPr>
        <p:blipFill>
          <a:blip r:embed="rId5"/>
          <a:stretch>
            <a:fillRect/>
          </a:stretch>
        </p:blipFill>
        <p:spPr>
          <a:xfrm>
            <a:off x="4678514" y="4996739"/>
            <a:ext cx="2834971" cy="1281189"/>
          </a:xfrm>
          <a:prstGeom prst="rect">
            <a:avLst/>
          </a:prstGeom>
        </p:spPr>
      </p:pic>
      <p:pic>
        <p:nvPicPr>
          <p:cNvPr id="13" name="Picture 12">
            <a:extLst>
              <a:ext uri="{FF2B5EF4-FFF2-40B4-BE49-F238E27FC236}">
                <a16:creationId xmlns:a16="http://schemas.microsoft.com/office/drawing/2014/main" id="{2E6EA389-35AF-46C5-8A2D-476AE1BB8DC8}"/>
              </a:ext>
            </a:extLst>
          </p:cNvPr>
          <p:cNvPicPr>
            <a:picLocks noChangeAspect="1"/>
          </p:cNvPicPr>
          <p:nvPr/>
        </p:nvPicPr>
        <p:blipFill>
          <a:blip r:embed="rId6"/>
          <a:stretch>
            <a:fillRect/>
          </a:stretch>
        </p:blipFill>
        <p:spPr>
          <a:xfrm>
            <a:off x="910527" y="2208923"/>
            <a:ext cx="3114675" cy="800100"/>
          </a:xfrm>
          <a:prstGeom prst="rect">
            <a:avLst/>
          </a:prstGeom>
        </p:spPr>
      </p:pic>
    </p:spTree>
    <p:extLst>
      <p:ext uri="{BB962C8B-B14F-4D97-AF65-F5344CB8AC3E}">
        <p14:creationId xmlns:p14="http://schemas.microsoft.com/office/powerpoint/2010/main" val="171571027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53" presetClass="entr" presetSubtype="1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B892B16-36FD-4C72-8C5A-3F3BA68D98A5}"/>
              </a:ext>
            </a:extLst>
          </p:cNvPr>
          <p:cNvSpPr txBox="1"/>
          <p:nvPr/>
        </p:nvSpPr>
        <p:spPr>
          <a:xfrm>
            <a:off x="293075" y="1627236"/>
            <a:ext cx="6811111" cy="5088829"/>
          </a:xfrm>
          <a:prstGeom prst="rect">
            <a:avLst/>
          </a:prstGeom>
          <a:noFill/>
        </p:spPr>
        <p:txBody>
          <a:bodyPr wrap="square">
            <a:spAutoFit/>
          </a:bodyPr>
          <a:lstStyle/>
          <a:p>
            <a:pPr>
              <a:lnSpc>
                <a:spcPts val="1110"/>
              </a:lnSpc>
            </a:pPr>
            <a:r>
              <a:rPr lang="en-US" sz="2800" dirty="0">
                <a:effectLst/>
                <a:latin typeface="Times New Roman" panose="02020603050405020304" pitchFamily="18" charset="0"/>
                <a:ea typeface="Times New Roman" panose="02020603050405020304" pitchFamily="18" charset="0"/>
              </a:rPr>
              <a:t> </a:t>
            </a:r>
            <a:endParaRPr lang="en-IN" sz="2800" dirty="0">
              <a:effectLst/>
              <a:latin typeface="Times New Roman" panose="02020603050405020304" pitchFamily="18" charset="0"/>
              <a:ea typeface="Times New Roman" panose="02020603050405020304" pitchFamily="18" charset="0"/>
            </a:endParaRPr>
          </a:p>
          <a:p>
            <a:pPr algn="just">
              <a:lnSpc>
                <a:spcPct val="103000"/>
              </a:lnSpc>
            </a:pPr>
            <a:r>
              <a:rPr lang="en-US" sz="2800" dirty="0">
                <a:effectLst/>
                <a:latin typeface="Times New Roman" panose="02020603050405020304" pitchFamily="18" charset="0"/>
                <a:ea typeface="Times New Roman" panose="02020603050405020304" pitchFamily="18" charset="0"/>
              </a:rPr>
              <a:t>Shear stress is maximum for the condition where </a:t>
            </a:r>
            <a:r>
              <a:rPr lang="en-US" sz="2800" i="1" dirty="0">
                <a:effectLst/>
                <a:latin typeface="Times New Roman" panose="02020603050405020304" pitchFamily="18" charset="0"/>
                <a:ea typeface="Times New Roman" panose="02020603050405020304" pitchFamily="18" charset="0"/>
              </a:rPr>
              <a:t>λ</a:t>
            </a:r>
            <a:r>
              <a:rPr lang="en-US" sz="2800" dirty="0">
                <a:effectLst/>
                <a:latin typeface="Times New Roman" panose="02020603050405020304" pitchFamily="18" charset="0"/>
                <a:ea typeface="Times New Roman" panose="02020603050405020304" pitchFamily="18" charset="0"/>
              </a:rPr>
              <a:t> = ø = 45 .</a:t>
            </a:r>
          </a:p>
          <a:p>
            <a:pPr algn="just">
              <a:lnSpc>
                <a:spcPct val="103000"/>
              </a:lnSpc>
            </a:pPr>
            <a:endParaRPr lang="en-US" sz="2800" dirty="0">
              <a:effectLst/>
              <a:latin typeface="Times New Roman" panose="02020603050405020304" pitchFamily="18" charset="0"/>
              <a:ea typeface="Times New Roman" panose="02020603050405020304" pitchFamily="18" charset="0"/>
            </a:endParaRPr>
          </a:p>
          <a:p>
            <a:pPr algn="just">
              <a:lnSpc>
                <a:spcPct val="103000"/>
              </a:lnSpc>
            </a:pPr>
            <a:endParaRPr lang="en-US" sz="2800" dirty="0">
              <a:effectLst/>
              <a:latin typeface="Times New Roman" panose="02020603050405020304" pitchFamily="18" charset="0"/>
              <a:ea typeface="Times New Roman" panose="02020603050405020304" pitchFamily="18" charset="0"/>
            </a:endParaRPr>
          </a:p>
          <a:p>
            <a:pPr algn="just">
              <a:lnSpc>
                <a:spcPct val="103000"/>
              </a:lnSpc>
            </a:pPr>
            <a:endParaRPr lang="en-US" sz="2800" dirty="0">
              <a:effectLst/>
              <a:latin typeface="Times New Roman" panose="02020603050405020304" pitchFamily="18" charset="0"/>
              <a:ea typeface="Times New Roman" panose="02020603050405020304" pitchFamily="18" charset="0"/>
            </a:endParaRPr>
          </a:p>
          <a:p>
            <a:pPr marL="457200" indent="-457200" algn="just">
              <a:lnSpc>
                <a:spcPct val="103000"/>
              </a:lnSpc>
              <a:buFont typeface="Arial" panose="020B0604020202020204" pitchFamily="34" charset="0"/>
              <a:buChar char="•"/>
            </a:pPr>
            <a:r>
              <a:rPr lang="en-US" sz="2800" dirty="0">
                <a:effectLst/>
                <a:latin typeface="Times New Roman" panose="02020603050405020304" pitchFamily="18" charset="0"/>
                <a:ea typeface="Times New Roman" panose="02020603050405020304" pitchFamily="18" charset="0"/>
              </a:rPr>
              <a:t>If either of the angles are equal to 90 ,</a:t>
            </a:r>
          </a:p>
          <a:p>
            <a:pPr marL="457200" indent="-457200" algn="just">
              <a:lnSpc>
                <a:spcPct val="103000"/>
              </a:lnSpc>
              <a:buFont typeface="Arial" panose="020B0604020202020204" pitchFamily="34" charset="0"/>
              <a:buChar char="•"/>
            </a:pPr>
            <a:r>
              <a:rPr lang="en-US" sz="2800" dirty="0">
                <a:latin typeface="Times New Roman" panose="02020603050405020304" pitchFamily="18" charset="0"/>
                <a:ea typeface="Times New Roman" panose="02020603050405020304" pitchFamily="18" charset="0"/>
              </a:rPr>
              <a:t>R</a:t>
            </a:r>
            <a:r>
              <a:rPr lang="en-US" sz="2800" dirty="0">
                <a:effectLst/>
                <a:latin typeface="Times New Roman" panose="02020603050405020304" pitchFamily="18" charset="0"/>
                <a:ea typeface="Times New Roman" panose="02020603050405020304" pitchFamily="18" charset="0"/>
              </a:rPr>
              <a:t>esolved shear stress will be zero, and thus no slip occurs. </a:t>
            </a:r>
          </a:p>
          <a:p>
            <a:pPr marL="457200" indent="-457200" algn="just">
              <a:lnSpc>
                <a:spcPct val="103000"/>
              </a:lnSpc>
              <a:buFont typeface="Arial" panose="020B0604020202020204" pitchFamily="34" charset="0"/>
              <a:buChar char="•"/>
            </a:pPr>
            <a:r>
              <a:rPr lang="en-US" sz="2800" dirty="0">
                <a:effectLst/>
                <a:latin typeface="Times New Roman" panose="02020603050405020304" pitchFamily="18" charset="0"/>
                <a:ea typeface="Times New Roman" panose="02020603050405020304" pitchFamily="18" charset="0"/>
              </a:rPr>
              <a:t>If the conditions are such that either of the angles is close to 90 ,</a:t>
            </a:r>
          </a:p>
          <a:p>
            <a:pPr algn="just">
              <a:lnSpc>
                <a:spcPct val="103000"/>
              </a:lnSpc>
            </a:pPr>
            <a:r>
              <a:rPr lang="en-US" sz="2800" dirty="0">
                <a:latin typeface="Times New Roman" panose="02020603050405020304" pitchFamily="18" charset="0"/>
                <a:ea typeface="Times New Roman" panose="02020603050405020304" pitchFamily="18" charset="0"/>
              </a:rPr>
              <a:t>     </a:t>
            </a:r>
            <a:r>
              <a:rPr lang="en-US" sz="2800" dirty="0">
                <a:effectLst/>
                <a:latin typeface="Times New Roman" panose="02020603050405020304" pitchFamily="18" charset="0"/>
                <a:ea typeface="Times New Roman" panose="02020603050405020304" pitchFamily="18" charset="0"/>
              </a:rPr>
              <a:t>crystal will tend to fracture rather than slip. </a:t>
            </a:r>
          </a:p>
        </p:txBody>
      </p:sp>
      <p:pic>
        <p:nvPicPr>
          <p:cNvPr id="2" name="Picture 1">
            <a:extLst>
              <a:ext uri="{FF2B5EF4-FFF2-40B4-BE49-F238E27FC236}">
                <a16:creationId xmlns:a16="http://schemas.microsoft.com/office/drawing/2014/main" id="{08EC878D-CCA1-4A86-9252-50B2800E58AC}"/>
              </a:ext>
            </a:extLst>
          </p:cNvPr>
          <p:cNvPicPr>
            <a:picLocks noChangeAspect="1"/>
          </p:cNvPicPr>
          <p:nvPr/>
        </p:nvPicPr>
        <p:blipFill>
          <a:blip r:embed="rId2"/>
          <a:stretch>
            <a:fillRect/>
          </a:stretch>
        </p:blipFill>
        <p:spPr>
          <a:xfrm>
            <a:off x="433751" y="425820"/>
            <a:ext cx="3828812" cy="1201416"/>
          </a:xfrm>
          <a:prstGeom prst="rect">
            <a:avLst/>
          </a:prstGeom>
        </p:spPr>
      </p:pic>
      <p:pic>
        <p:nvPicPr>
          <p:cNvPr id="8" name="Picture 7">
            <a:extLst>
              <a:ext uri="{FF2B5EF4-FFF2-40B4-BE49-F238E27FC236}">
                <a16:creationId xmlns:a16="http://schemas.microsoft.com/office/drawing/2014/main" id="{5CB689A2-55EF-4083-8FF5-9D7217F6EC9C}"/>
              </a:ext>
            </a:extLst>
          </p:cNvPr>
          <p:cNvPicPr>
            <a:picLocks noChangeAspect="1"/>
          </p:cNvPicPr>
          <p:nvPr/>
        </p:nvPicPr>
        <p:blipFill>
          <a:blip r:embed="rId3"/>
          <a:stretch>
            <a:fillRect/>
          </a:stretch>
        </p:blipFill>
        <p:spPr>
          <a:xfrm>
            <a:off x="757308" y="2759359"/>
            <a:ext cx="2834971" cy="1281189"/>
          </a:xfrm>
          <a:prstGeom prst="rect">
            <a:avLst/>
          </a:prstGeom>
        </p:spPr>
      </p:pic>
      <p:pic>
        <p:nvPicPr>
          <p:cNvPr id="12" name="Picture 11">
            <a:extLst>
              <a:ext uri="{FF2B5EF4-FFF2-40B4-BE49-F238E27FC236}">
                <a16:creationId xmlns:a16="http://schemas.microsoft.com/office/drawing/2014/main" id="{EFAA85E6-778F-42A0-8894-E530ACA112D4}"/>
              </a:ext>
            </a:extLst>
          </p:cNvPr>
          <p:cNvPicPr>
            <a:picLocks noChangeAspect="1"/>
          </p:cNvPicPr>
          <p:nvPr/>
        </p:nvPicPr>
        <p:blipFill>
          <a:blip r:embed="rId4"/>
          <a:stretch>
            <a:fillRect/>
          </a:stretch>
        </p:blipFill>
        <p:spPr>
          <a:xfrm>
            <a:off x="7244862" y="1862473"/>
            <a:ext cx="4654063" cy="4618354"/>
          </a:xfrm>
          <a:prstGeom prst="rect">
            <a:avLst/>
          </a:prstGeom>
        </p:spPr>
      </p:pic>
    </p:spTree>
    <p:extLst>
      <p:ext uri="{BB962C8B-B14F-4D97-AF65-F5344CB8AC3E}">
        <p14:creationId xmlns:p14="http://schemas.microsoft.com/office/powerpoint/2010/main" val="393460886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53" presetClass="entr" presetSubtype="16"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F236E32-16A1-4992-9A03-2A554814D843}"/>
              </a:ext>
            </a:extLst>
          </p:cNvPr>
          <p:cNvSpPr txBox="1"/>
          <p:nvPr/>
        </p:nvSpPr>
        <p:spPr>
          <a:xfrm>
            <a:off x="441618" y="480369"/>
            <a:ext cx="11240086" cy="2246769"/>
          </a:xfrm>
          <a:prstGeom prst="rect">
            <a:avLst/>
          </a:prstGeom>
          <a:noFill/>
        </p:spPr>
        <p:txBody>
          <a:bodyPr wrap="square">
            <a:spAutoFit/>
          </a:bodyPr>
          <a:lstStyle/>
          <a:p>
            <a:pPr marL="457200" indent="-457200" algn="just">
              <a:buFont typeface="Arial" panose="020B0604020202020204" pitchFamily="34" charset="0"/>
              <a:buChar char="•"/>
            </a:pPr>
            <a:r>
              <a:rPr lang="en-US" sz="2800" dirty="0">
                <a:solidFill>
                  <a:srgbClr val="002060"/>
                </a:solidFill>
                <a:effectLst/>
                <a:latin typeface="Times New Roman" panose="02020603050405020304" pitchFamily="18" charset="0"/>
                <a:ea typeface="Times New Roman" panose="02020603050405020304" pitchFamily="18" charset="0"/>
              </a:rPr>
              <a:t>In a single crystal, plastic deformation is accomplished by the process called slip, and sometimes by twinning. The extent of slip depends on many factors including external load and the corresponding value of shear stress produced by it, the geometry of crystal structure, and the orientation of active slip planes with the direction of shearing stresses generated.</a:t>
            </a:r>
          </a:p>
        </p:txBody>
      </p:sp>
    </p:spTree>
    <p:extLst>
      <p:ext uri="{BB962C8B-B14F-4D97-AF65-F5344CB8AC3E}">
        <p14:creationId xmlns:p14="http://schemas.microsoft.com/office/powerpoint/2010/main" val="262580132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316CBFB-0FCC-4E40-B885-5BFD0451D8CC}"/>
              </a:ext>
            </a:extLst>
          </p:cNvPr>
          <p:cNvSpPr txBox="1"/>
          <p:nvPr/>
        </p:nvSpPr>
        <p:spPr>
          <a:xfrm>
            <a:off x="337625" y="212735"/>
            <a:ext cx="5528603" cy="6432530"/>
          </a:xfrm>
          <a:prstGeom prst="rect">
            <a:avLst/>
          </a:prstGeom>
          <a:noFill/>
        </p:spPr>
        <p:txBody>
          <a:bodyPr wrap="square">
            <a:spAutoFit/>
          </a:bodyPr>
          <a:lstStyle/>
          <a:p>
            <a:pPr algn="just"/>
            <a:r>
              <a:rPr lang="en-US" sz="2400" dirty="0">
                <a:solidFill>
                  <a:srgbClr val="008000"/>
                </a:solidFill>
                <a:effectLst/>
                <a:latin typeface="Times New Roman" panose="02020603050405020304" pitchFamily="18" charset="0"/>
                <a:ea typeface="Times New Roman" panose="02020603050405020304" pitchFamily="18" charset="0"/>
              </a:rPr>
              <a:t>The second important mechanism of plastic deformation is </a:t>
            </a:r>
            <a:r>
              <a:rPr lang="en-US" sz="2400" u="sng" dirty="0">
                <a:solidFill>
                  <a:srgbClr val="008000"/>
                </a:solidFill>
                <a:effectLst/>
                <a:latin typeface="Times New Roman" panose="02020603050405020304" pitchFamily="18" charset="0"/>
                <a:ea typeface="Times New Roman" panose="02020603050405020304" pitchFamily="18" charset="0"/>
              </a:rPr>
              <a:t>twinning</a:t>
            </a:r>
            <a:r>
              <a:rPr lang="en-US" sz="2400" dirty="0">
                <a:solidFill>
                  <a:srgbClr val="008000"/>
                </a:solidFill>
                <a:effectLst/>
                <a:latin typeface="Times New Roman" panose="02020603050405020304" pitchFamily="18" charset="0"/>
                <a:ea typeface="Times New Roman" panose="02020603050405020304" pitchFamily="18" charset="0"/>
              </a:rPr>
              <a:t>. It results when a portion of crystal takes up an orientation that is related to the orientation of the rest of the untwined lattice in a definite, symmetrical way. The twinned portion of the crystal is a mirror image of the parent crystal. The plane of symmetry is called twinning plane. </a:t>
            </a:r>
          </a:p>
          <a:p>
            <a:pPr algn="just"/>
            <a:r>
              <a:rPr lang="en-US" sz="2400" dirty="0">
                <a:solidFill>
                  <a:srgbClr val="FF0066"/>
                </a:solidFill>
                <a:effectLst/>
                <a:latin typeface="Times New Roman" panose="02020603050405020304" pitchFamily="18" charset="0"/>
                <a:ea typeface="Times New Roman" panose="02020603050405020304" pitchFamily="18" charset="0"/>
              </a:rPr>
              <a:t>Each atom in the twinned region moves by a homogeneous shear a distance proportional to its distance from the twin plane. The lattice strains involved in twinning are small, usually in the order of fraction (few) of inter-atomic distance, thus resulting in very small gross plastic deformation</a:t>
            </a:r>
            <a:r>
              <a:rPr lang="en-US" sz="2800" dirty="0">
                <a:solidFill>
                  <a:srgbClr val="FF0066"/>
                </a:solidFill>
                <a:effectLst/>
                <a:latin typeface="Times New Roman" panose="02020603050405020304" pitchFamily="18" charset="0"/>
                <a:ea typeface="Times New Roman" panose="02020603050405020304" pitchFamily="18" charset="0"/>
              </a:rPr>
              <a:t>. </a:t>
            </a:r>
            <a:endParaRPr lang="en-IN" sz="2800" dirty="0">
              <a:solidFill>
                <a:srgbClr val="FF0066"/>
              </a:solidFill>
            </a:endParaRPr>
          </a:p>
        </p:txBody>
      </p:sp>
      <p:pic>
        <p:nvPicPr>
          <p:cNvPr id="2050" name="Picture 2" descr="What is plastic deformation? Distinguish between slip and twin mechanism of plastic  deformation.">
            <a:extLst>
              <a:ext uri="{FF2B5EF4-FFF2-40B4-BE49-F238E27FC236}">
                <a16:creationId xmlns:a16="http://schemas.microsoft.com/office/drawing/2014/main" id="{B973EDB7-21BB-49B6-8D0E-DE6DA64A0E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6228" y="1176821"/>
            <a:ext cx="5988147" cy="450435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2E5BE9F-A455-4393-8DFF-836FBF21C716}"/>
              </a:ext>
            </a:extLst>
          </p:cNvPr>
          <p:cNvSpPr txBox="1"/>
          <p:nvPr/>
        </p:nvSpPr>
        <p:spPr>
          <a:xfrm>
            <a:off x="7149318" y="463946"/>
            <a:ext cx="4245513" cy="461665"/>
          </a:xfrm>
          <a:prstGeom prst="rect">
            <a:avLst/>
          </a:prstGeom>
          <a:noFill/>
        </p:spPr>
        <p:txBody>
          <a:bodyPr wrap="square">
            <a:spAutoFit/>
          </a:bodyPr>
          <a:lstStyle/>
          <a:p>
            <a:pPr algn="just"/>
            <a:r>
              <a:rPr lang="en-US" sz="2400" b="1" dirty="0">
                <a:solidFill>
                  <a:srgbClr val="FF0000"/>
                </a:solidFill>
                <a:latin typeface="Georgia" panose="02040502050405020303" pitchFamily="18" charset="0"/>
                <a:cs typeface="Times New Roman" panose="02020603050405020304" pitchFamily="18" charset="0"/>
              </a:rPr>
              <a:t>Deformation by Twinning</a:t>
            </a:r>
          </a:p>
        </p:txBody>
      </p:sp>
    </p:spTree>
    <p:extLst>
      <p:ext uri="{BB962C8B-B14F-4D97-AF65-F5344CB8AC3E}">
        <p14:creationId xmlns:p14="http://schemas.microsoft.com/office/powerpoint/2010/main" val="145718558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2050"/>
                                        </p:tgtEl>
                                        <p:attrNameLst>
                                          <p:attrName>style.visibility</p:attrName>
                                        </p:attrNameLst>
                                      </p:cBhvr>
                                      <p:to>
                                        <p:strVal val="visible"/>
                                      </p:to>
                                    </p:set>
                                    <p:anim calcmode="lin" valueType="num">
                                      <p:cBhvr>
                                        <p:cTn id="12" dur="500" fill="hold"/>
                                        <p:tgtEl>
                                          <p:spTgt spid="2050"/>
                                        </p:tgtEl>
                                        <p:attrNameLst>
                                          <p:attrName>ppt_w</p:attrName>
                                        </p:attrNameLst>
                                      </p:cBhvr>
                                      <p:tavLst>
                                        <p:tav tm="0">
                                          <p:val>
                                            <p:fltVal val="0"/>
                                          </p:val>
                                        </p:tav>
                                        <p:tav tm="100000">
                                          <p:val>
                                            <p:strVal val="#ppt_w"/>
                                          </p:val>
                                        </p:tav>
                                      </p:tavLst>
                                    </p:anim>
                                    <p:anim calcmode="lin" valueType="num">
                                      <p:cBhvr>
                                        <p:cTn id="13" dur="500" fill="hold"/>
                                        <p:tgtEl>
                                          <p:spTgt spid="2050"/>
                                        </p:tgtEl>
                                        <p:attrNameLst>
                                          <p:attrName>ppt_h</p:attrName>
                                        </p:attrNameLst>
                                      </p:cBhvr>
                                      <p:tavLst>
                                        <p:tav tm="0">
                                          <p:val>
                                            <p:fltVal val="0"/>
                                          </p:val>
                                        </p:tav>
                                        <p:tav tm="100000">
                                          <p:val>
                                            <p:strVal val="#ppt_h"/>
                                          </p:val>
                                        </p:tav>
                                      </p:tavLst>
                                    </p:anim>
                                    <p:animEffect transition="in" filter="fade">
                                      <p:cBhvr>
                                        <p:cTn id="14" dur="500"/>
                                        <p:tgtEl>
                                          <p:spTgt spid="2050"/>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1" dur="500"/>
                                        <p:tgtEl>
                                          <p:spTgt spid="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 calcmode="lin" valueType="num">
                                      <p:cBhvr>
                                        <p:cTn id="26"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7"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8"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CDE51E-61AA-4FB4-80AA-605D5DFCF152}"/>
              </a:ext>
            </a:extLst>
          </p:cNvPr>
          <p:cNvSpPr txBox="1"/>
          <p:nvPr/>
        </p:nvSpPr>
        <p:spPr>
          <a:xfrm>
            <a:off x="590843" y="979271"/>
            <a:ext cx="11071274" cy="3970318"/>
          </a:xfrm>
          <a:prstGeom prst="rect">
            <a:avLst/>
          </a:prstGeom>
          <a:noFill/>
        </p:spPr>
        <p:txBody>
          <a:bodyPr wrap="square">
            <a:spAutoFit/>
          </a:bodyPr>
          <a:lstStyle/>
          <a:p>
            <a:pPr marL="457200" indent="-457200" algn="just">
              <a:buFont typeface="Wingdings" panose="05000000000000000000" pitchFamily="2" charset="2"/>
              <a:buChar char="Ø"/>
            </a:pPr>
            <a:r>
              <a:rPr lang="en-US" sz="2800" dirty="0">
                <a:solidFill>
                  <a:srgbClr val="008000"/>
                </a:solidFill>
                <a:effectLst/>
                <a:latin typeface="Times New Roman" panose="02020603050405020304" pitchFamily="18" charset="0"/>
                <a:ea typeface="Times New Roman" panose="02020603050405020304" pitchFamily="18" charset="0"/>
              </a:rPr>
              <a:t>Twinning also occurs in a definite direction on a specific plane for each crystal structure. However, it is not known if there exists resolved shear stress for twinning. </a:t>
            </a:r>
          </a:p>
          <a:p>
            <a:pPr marL="457200" indent="-457200" algn="just">
              <a:buFont typeface="Wingdings" panose="05000000000000000000" pitchFamily="2" charset="2"/>
              <a:buChar char="Ø"/>
            </a:pPr>
            <a:r>
              <a:rPr lang="en-US" sz="2800" dirty="0">
                <a:solidFill>
                  <a:srgbClr val="002060"/>
                </a:solidFill>
                <a:effectLst/>
                <a:latin typeface="Times New Roman" panose="02020603050405020304" pitchFamily="18" charset="0"/>
                <a:ea typeface="Times New Roman" panose="02020603050405020304" pitchFamily="18" charset="0"/>
              </a:rPr>
              <a:t>Twinning generally occurs when slip is restricted, because the stress necessary for twinning is usually higher than that for slip. Thus, some HCP metals with limited number of slip systems may preferably twin. </a:t>
            </a:r>
          </a:p>
          <a:p>
            <a:pPr marL="457200" indent="-457200" algn="just">
              <a:buFont typeface="Wingdings" panose="05000000000000000000" pitchFamily="2" charset="2"/>
              <a:buChar char="Ø"/>
            </a:pPr>
            <a:r>
              <a:rPr lang="en-US" sz="2800" dirty="0">
                <a:solidFill>
                  <a:srgbClr val="FF0066"/>
                </a:solidFill>
                <a:effectLst/>
                <a:latin typeface="Times New Roman" panose="02020603050405020304" pitchFamily="18" charset="0"/>
                <a:ea typeface="Times New Roman" panose="02020603050405020304" pitchFamily="18" charset="0"/>
              </a:rPr>
              <a:t>Also, BCC metals twin at low temperatures because slip is difficult. Of course, twinning and slip may occur sequentially or even concurrently in some cases. </a:t>
            </a:r>
            <a:endParaRPr lang="en-IN" sz="2800" dirty="0">
              <a:solidFill>
                <a:srgbClr val="FF0066"/>
              </a:solidFill>
            </a:endParaRPr>
          </a:p>
        </p:txBody>
      </p:sp>
    </p:spTree>
    <p:extLst>
      <p:ext uri="{BB962C8B-B14F-4D97-AF65-F5344CB8AC3E}">
        <p14:creationId xmlns:p14="http://schemas.microsoft.com/office/powerpoint/2010/main" val="88095287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7CD7B406-3320-4E1F-831F-6724BFB70B7A}"/>
              </a:ext>
            </a:extLst>
          </p:cNvPr>
          <p:cNvSpPr/>
          <p:nvPr/>
        </p:nvSpPr>
        <p:spPr>
          <a:xfrm>
            <a:off x="4951827" y="2715064"/>
            <a:ext cx="2546253" cy="713935"/>
          </a:xfrm>
          <a:prstGeom prst="roundRect">
            <a:avLst/>
          </a:prstGeom>
          <a:solidFill>
            <a:srgbClr val="002060"/>
          </a:solidFill>
          <a:ln w="38100">
            <a:solidFill>
              <a:srgbClr val="C000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3">
            <a:schemeClr val="lt1"/>
          </a:lnRef>
          <a:fillRef idx="1">
            <a:schemeClr val="accent3"/>
          </a:fillRef>
          <a:effectRef idx="1">
            <a:schemeClr val="accent3"/>
          </a:effectRef>
          <a:fontRef idx="minor">
            <a:schemeClr val="lt1"/>
          </a:fontRef>
        </p:style>
        <p:txBody>
          <a:bodyPr rtlCol="0" anchor="ctr"/>
          <a:lstStyle/>
          <a:p>
            <a:r>
              <a:rPr lang="en-US" sz="4000" dirty="0">
                <a:solidFill>
                  <a:schemeClr val="bg1"/>
                </a:solidFill>
                <a:latin typeface="Times New Roman" panose="02020603050405020304" pitchFamily="18" charset="0"/>
                <a:cs typeface="Times New Roman" panose="02020603050405020304" pitchFamily="18" charset="0"/>
              </a:rPr>
              <a:t>Thank You</a:t>
            </a:r>
            <a:endParaRPr lang="en-IN" sz="40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8949151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D0A184E-9411-4892-9008-950095AA8932}"/>
              </a:ext>
            </a:extLst>
          </p:cNvPr>
          <p:cNvSpPr txBox="1"/>
          <p:nvPr/>
        </p:nvSpPr>
        <p:spPr>
          <a:xfrm>
            <a:off x="335280" y="506437"/>
            <a:ext cx="11521440" cy="5509200"/>
          </a:xfrm>
          <a:prstGeom prst="rect">
            <a:avLst/>
          </a:prstGeom>
          <a:noFill/>
        </p:spPr>
        <p:txBody>
          <a:bodyPr wrap="square" rtlCol="0">
            <a:spAutoFit/>
          </a:bodyPr>
          <a:lstStyle/>
          <a:p>
            <a:pPr marL="457200" indent="-457200" algn="just">
              <a:buFont typeface="Wingdings" panose="05000000000000000000" pitchFamily="2" charset="2"/>
              <a:buChar char="Ø"/>
            </a:pPr>
            <a:r>
              <a:rPr lang="en-US" sz="3200" dirty="0">
                <a:solidFill>
                  <a:srgbClr val="002060"/>
                </a:solidFill>
                <a:latin typeface="Times New Roman" panose="02020603050405020304" pitchFamily="18" charset="0"/>
                <a:cs typeface="Times New Roman" panose="02020603050405020304" pitchFamily="18" charset="0"/>
              </a:rPr>
              <a:t>The plastic deformation within a single crystal occurs through a permanent displacement of one plane of atoms over an adjacent plane. The net displacement effect is something like that by which a deck of playing cards can be distorted by sliding one card over another.</a:t>
            </a:r>
          </a:p>
          <a:p>
            <a:pPr marL="457200" indent="-457200" algn="just">
              <a:buFont typeface="Wingdings" panose="05000000000000000000" pitchFamily="2" charset="2"/>
              <a:buChar char="Ø"/>
            </a:pPr>
            <a:r>
              <a:rPr lang="en-US" sz="3200" dirty="0">
                <a:solidFill>
                  <a:srgbClr val="FF0000"/>
                </a:solidFill>
                <a:latin typeface="Times New Roman" panose="02020603050405020304" pitchFamily="18" charset="0"/>
                <a:cs typeface="Times New Roman" panose="02020603050405020304" pitchFamily="18" charset="0"/>
              </a:rPr>
              <a:t>Plastic deformation takes place most readily in the direction of the planes having the highest atomic density and greatest distance between similar planes.</a:t>
            </a:r>
          </a:p>
          <a:p>
            <a:pPr marL="457200" indent="-457200" algn="just">
              <a:buFont typeface="Wingdings" panose="05000000000000000000" pitchFamily="2" charset="2"/>
              <a:buChar char="Ø"/>
            </a:pPr>
            <a:r>
              <a:rPr lang="en-US" sz="3200" dirty="0">
                <a:solidFill>
                  <a:srgbClr val="00CC00"/>
                </a:solidFill>
                <a:latin typeface="Times New Roman" panose="02020603050405020304" pitchFamily="18" charset="0"/>
                <a:cs typeface="Times New Roman" panose="02020603050405020304" pitchFamily="18" charset="0"/>
              </a:rPr>
              <a:t>Plastic deformation takes place most readily in the direction of the planes having the highest atomic density and greatest distance between similar parallel planes.  </a:t>
            </a:r>
            <a:endParaRPr lang="en-IN" sz="3200" dirty="0">
              <a:solidFill>
                <a:srgbClr val="00CC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974321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02CA409-27F1-48A0-855D-3A069FB13826}"/>
              </a:ext>
            </a:extLst>
          </p:cNvPr>
          <p:cNvSpPr txBox="1"/>
          <p:nvPr/>
        </p:nvSpPr>
        <p:spPr>
          <a:xfrm>
            <a:off x="426720" y="450166"/>
            <a:ext cx="11338560" cy="3108543"/>
          </a:xfrm>
          <a:prstGeom prst="rect">
            <a:avLst/>
          </a:prstGeom>
          <a:noFill/>
        </p:spPr>
        <p:txBody>
          <a:bodyPr wrap="square" rtlCol="0">
            <a:spAutoFit/>
          </a:bodyPr>
          <a:lstStyle/>
          <a:p>
            <a:pPr algn="just"/>
            <a:r>
              <a:rPr lang="en-US" sz="2800" dirty="0">
                <a:solidFill>
                  <a:srgbClr val="002060"/>
                </a:solidFill>
                <a:latin typeface="Times New Roman" panose="02020603050405020304" pitchFamily="18" charset="0"/>
                <a:cs typeface="Times New Roman" panose="02020603050405020304" pitchFamily="18" charset="0"/>
              </a:rPr>
              <a:t>In BCC metals have six planes with moderate atomic density and FCC metals have only four, in the latter structures these planes are considerably more dense. Thus face centered cubic metals tend to be more ductile than those having BCC structures. </a:t>
            </a:r>
          </a:p>
          <a:p>
            <a:pPr algn="just"/>
            <a:r>
              <a:rPr lang="en-US" sz="2800" dirty="0">
                <a:solidFill>
                  <a:srgbClr val="FF0000"/>
                </a:solidFill>
                <a:latin typeface="Times New Roman" panose="02020603050405020304" pitchFamily="18" charset="0"/>
                <a:cs typeface="Times New Roman" panose="02020603050405020304" pitchFamily="18" charset="0"/>
              </a:rPr>
              <a:t>Since hexagonal lattices have only two planes of maximum atomic density, although they can slip readily in three directions in each plane they are less ductile than either of the cubic structures.</a:t>
            </a:r>
          </a:p>
        </p:txBody>
      </p:sp>
      <p:sp>
        <p:nvSpPr>
          <p:cNvPr id="4" name="TextBox 3">
            <a:extLst>
              <a:ext uri="{FF2B5EF4-FFF2-40B4-BE49-F238E27FC236}">
                <a16:creationId xmlns:a16="http://schemas.microsoft.com/office/drawing/2014/main" id="{1934BC39-FDFF-4BAF-AF05-072906E91916}"/>
              </a:ext>
            </a:extLst>
          </p:cNvPr>
          <p:cNvSpPr txBox="1"/>
          <p:nvPr/>
        </p:nvSpPr>
        <p:spPr>
          <a:xfrm>
            <a:off x="426720" y="3920421"/>
            <a:ext cx="10986868" cy="1384995"/>
          </a:xfrm>
          <a:prstGeom prst="rect">
            <a:avLst/>
          </a:prstGeom>
          <a:noFill/>
        </p:spPr>
        <p:txBody>
          <a:bodyPr wrap="square">
            <a:spAutoFit/>
          </a:bodyPr>
          <a:lstStyle/>
          <a:p>
            <a:pPr algn="just"/>
            <a:r>
              <a:rPr lang="en-IN" sz="2800" dirty="0">
                <a:solidFill>
                  <a:srgbClr val="008000"/>
                </a:solidFill>
                <a:latin typeface="Times New Roman" panose="02020603050405020304" pitchFamily="18" charset="0"/>
                <a:cs typeface="Times New Roman" panose="02020603050405020304" pitchFamily="18" charset="0"/>
              </a:rPr>
              <a:t>BCC and FCC crystals have more slip systems as compared to HCP, there are more ways for dislocation to propagate ⇒ FCC and BCC crystals are more ductile than HCP crystals. </a:t>
            </a:r>
          </a:p>
        </p:txBody>
      </p:sp>
    </p:spTree>
    <p:extLst>
      <p:ext uri="{BB962C8B-B14F-4D97-AF65-F5344CB8AC3E}">
        <p14:creationId xmlns:p14="http://schemas.microsoft.com/office/powerpoint/2010/main" val="310121583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E655C92-CBDB-4440-AE98-6619A56132DB}"/>
              </a:ext>
            </a:extLst>
          </p:cNvPr>
          <p:cNvPicPr>
            <a:picLocks noChangeAspect="1"/>
          </p:cNvPicPr>
          <p:nvPr/>
        </p:nvPicPr>
        <p:blipFill>
          <a:blip r:embed="rId2"/>
          <a:stretch>
            <a:fillRect/>
          </a:stretch>
        </p:blipFill>
        <p:spPr>
          <a:xfrm>
            <a:off x="1252025" y="571500"/>
            <a:ext cx="3589679" cy="3386490"/>
          </a:xfrm>
          <a:prstGeom prst="rect">
            <a:avLst/>
          </a:prstGeom>
        </p:spPr>
      </p:pic>
      <p:pic>
        <p:nvPicPr>
          <p:cNvPr id="5" name="Picture 4">
            <a:extLst>
              <a:ext uri="{FF2B5EF4-FFF2-40B4-BE49-F238E27FC236}">
                <a16:creationId xmlns:a16="http://schemas.microsoft.com/office/drawing/2014/main" id="{5AB41555-05A7-4BA1-9CDC-8F9F84A849F3}"/>
              </a:ext>
            </a:extLst>
          </p:cNvPr>
          <p:cNvPicPr>
            <a:picLocks noChangeAspect="1"/>
          </p:cNvPicPr>
          <p:nvPr/>
        </p:nvPicPr>
        <p:blipFill>
          <a:blip r:embed="rId3"/>
          <a:stretch>
            <a:fillRect/>
          </a:stretch>
        </p:blipFill>
        <p:spPr>
          <a:xfrm>
            <a:off x="6095999" y="689317"/>
            <a:ext cx="4263421" cy="2576292"/>
          </a:xfrm>
          <a:prstGeom prst="rect">
            <a:avLst/>
          </a:prstGeom>
        </p:spPr>
      </p:pic>
      <p:pic>
        <p:nvPicPr>
          <p:cNvPr id="7" name="Picture 6">
            <a:extLst>
              <a:ext uri="{FF2B5EF4-FFF2-40B4-BE49-F238E27FC236}">
                <a16:creationId xmlns:a16="http://schemas.microsoft.com/office/drawing/2014/main" id="{624AE941-3CC8-4989-8774-A678CB899DF9}"/>
              </a:ext>
            </a:extLst>
          </p:cNvPr>
          <p:cNvPicPr>
            <a:picLocks noChangeAspect="1"/>
          </p:cNvPicPr>
          <p:nvPr/>
        </p:nvPicPr>
        <p:blipFill>
          <a:blip r:embed="rId4"/>
          <a:stretch>
            <a:fillRect/>
          </a:stretch>
        </p:blipFill>
        <p:spPr>
          <a:xfrm>
            <a:off x="4611786" y="3957990"/>
            <a:ext cx="4874236" cy="2350695"/>
          </a:xfrm>
          <a:prstGeom prst="rect">
            <a:avLst/>
          </a:prstGeom>
        </p:spPr>
      </p:pic>
    </p:spTree>
    <p:extLst>
      <p:ext uri="{BB962C8B-B14F-4D97-AF65-F5344CB8AC3E}">
        <p14:creationId xmlns:p14="http://schemas.microsoft.com/office/powerpoint/2010/main" val="302018980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C92760A-D9AB-43DE-B144-569616BF1E1B}"/>
              </a:ext>
            </a:extLst>
          </p:cNvPr>
          <p:cNvPicPr>
            <a:picLocks noChangeAspect="1"/>
          </p:cNvPicPr>
          <p:nvPr/>
        </p:nvPicPr>
        <p:blipFill>
          <a:blip r:embed="rId2"/>
          <a:stretch>
            <a:fillRect/>
          </a:stretch>
        </p:blipFill>
        <p:spPr>
          <a:xfrm>
            <a:off x="1058082" y="2843869"/>
            <a:ext cx="3457575" cy="3609975"/>
          </a:xfrm>
          <a:prstGeom prst="rect">
            <a:avLst/>
          </a:prstGeom>
        </p:spPr>
      </p:pic>
      <p:pic>
        <p:nvPicPr>
          <p:cNvPr id="5" name="Picture 4">
            <a:extLst>
              <a:ext uri="{FF2B5EF4-FFF2-40B4-BE49-F238E27FC236}">
                <a16:creationId xmlns:a16="http://schemas.microsoft.com/office/drawing/2014/main" id="{C77BE09B-936A-4188-A43B-7939175904C3}"/>
              </a:ext>
            </a:extLst>
          </p:cNvPr>
          <p:cNvPicPr>
            <a:picLocks noChangeAspect="1"/>
          </p:cNvPicPr>
          <p:nvPr/>
        </p:nvPicPr>
        <p:blipFill>
          <a:blip r:embed="rId3"/>
          <a:stretch>
            <a:fillRect/>
          </a:stretch>
        </p:blipFill>
        <p:spPr>
          <a:xfrm>
            <a:off x="7302450" y="3110569"/>
            <a:ext cx="3076575" cy="3343275"/>
          </a:xfrm>
          <a:prstGeom prst="rect">
            <a:avLst/>
          </a:prstGeom>
        </p:spPr>
      </p:pic>
      <p:pic>
        <p:nvPicPr>
          <p:cNvPr id="7" name="Picture 6">
            <a:extLst>
              <a:ext uri="{FF2B5EF4-FFF2-40B4-BE49-F238E27FC236}">
                <a16:creationId xmlns:a16="http://schemas.microsoft.com/office/drawing/2014/main" id="{D8420006-3F7E-4366-BEF9-BF6F015E7B7E}"/>
              </a:ext>
            </a:extLst>
          </p:cNvPr>
          <p:cNvPicPr>
            <a:picLocks noChangeAspect="1"/>
          </p:cNvPicPr>
          <p:nvPr/>
        </p:nvPicPr>
        <p:blipFill>
          <a:blip r:embed="rId4"/>
          <a:stretch>
            <a:fillRect/>
          </a:stretch>
        </p:blipFill>
        <p:spPr>
          <a:xfrm>
            <a:off x="772333" y="404156"/>
            <a:ext cx="4675058" cy="2254638"/>
          </a:xfrm>
          <a:prstGeom prst="rect">
            <a:avLst/>
          </a:prstGeom>
        </p:spPr>
      </p:pic>
      <p:pic>
        <p:nvPicPr>
          <p:cNvPr id="9" name="Picture 8">
            <a:extLst>
              <a:ext uri="{FF2B5EF4-FFF2-40B4-BE49-F238E27FC236}">
                <a16:creationId xmlns:a16="http://schemas.microsoft.com/office/drawing/2014/main" id="{249A2F5B-D9B1-4232-893F-4BE46DA7FA57}"/>
              </a:ext>
            </a:extLst>
          </p:cNvPr>
          <p:cNvPicPr>
            <a:picLocks noChangeAspect="1"/>
          </p:cNvPicPr>
          <p:nvPr/>
        </p:nvPicPr>
        <p:blipFill>
          <a:blip r:embed="rId5"/>
          <a:stretch>
            <a:fillRect/>
          </a:stretch>
        </p:blipFill>
        <p:spPr>
          <a:xfrm>
            <a:off x="6333318" y="561318"/>
            <a:ext cx="5613400" cy="1943100"/>
          </a:xfrm>
          <a:prstGeom prst="rect">
            <a:avLst/>
          </a:prstGeom>
        </p:spPr>
      </p:pic>
    </p:spTree>
    <p:extLst>
      <p:ext uri="{BB962C8B-B14F-4D97-AF65-F5344CB8AC3E}">
        <p14:creationId xmlns:p14="http://schemas.microsoft.com/office/powerpoint/2010/main" val="185984918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9407281-20E2-4A61-B16B-4B916A017A76}"/>
              </a:ext>
            </a:extLst>
          </p:cNvPr>
          <p:cNvSpPr txBox="1"/>
          <p:nvPr/>
        </p:nvSpPr>
        <p:spPr>
          <a:xfrm>
            <a:off x="658836" y="1093990"/>
            <a:ext cx="11017349" cy="3970318"/>
          </a:xfrm>
          <a:prstGeom prst="rect">
            <a:avLst/>
          </a:prstGeom>
          <a:noFill/>
        </p:spPr>
        <p:txBody>
          <a:bodyPr wrap="square">
            <a:spAutoFit/>
          </a:bodyPr>
          <a:lstStyle/>
          <a:p>
            <a:pPr algn="just"/>
            <a:r>
              <a:rPr lang="en-US" sz="2800" b="1" dirty="0">
                <a:solidFill>
                  <a:srgbClr val="C00000"/>
                </a:solidFill>
                <a:latin typeface="Georgia" panose="02040502050405020303" pitchFamily="18" charset="0"/>
                <a:cs typeface="Times New Roman" panose="02020603050405020304" pitchFamily="18" charset="0"/>
              </a:rPr>
              <a:t>Mechanism of Plastic deformation:</a:t>
            </a:r>
          </a:p>
          <a:p>
            <a:pPr algn="just"/>
            <a:r>
              <a:rPr lang="en-US" sz="2800" dirty="0">
                <a:latin typeface="Georgia" panose="02040502050405020303" pitchFamily="18" charset="0"/>
                <a:cs typeface="Times New Roman" panose="02020603050405020304" pitchFamily="18" charset="0"/>
              </a:rPr>
              <a:t>Plastic deformation of a single crystal occurs either by (a) Slip or by (b) Twinning</a:t>
            </a:r>
          </a:p>
          <a:p>
            <a:pPr algn="just"/>
            <a:r>
              <a:rPr lang="en-US" sz="2800" b="1" dirty="0">
                <a:solidFill>
                  <a:srgbClr val="FF0000"/>
                </a:solidFill>
                <a:latin typeface="Georgia" panose="02040502050405020303" pitchFamily="18" charset="0"/>
                <a:cs typeface="Times New Roman" panose="02020603050405020304" pitchFamily="18" charset="0"/>
              </a:rPr>
              <a:t>Deformation by slip:</a:t>
            </a:r>
          </a:p>
          <a:p>
            <a:pPr algn="just"/>
            <a:r>
              <a:rPr lang="en-US" sz="2800" dirty="0">
                <a:latin typeface="Georgia" panose="02040502050405020303" pitchFamily="18" charset="0"/>
                <a:cs typeface="Times New Roman" panose="02020603050405020304" pitchFamily="18" charset="0"/>
              </a:rPr>
              <a:t>Slip is that mechanism of deformation wherein one part of the crystal moves, glides or slips over another part along certain planes known as slip planes.</a:t>
            </a:r>
          </a:p>
          <a:p>
            <a:pPr algn="just"/>
            <a:r>
              <a:rPr lang="en-US" sz="2800" dirty="0">
                <a:latin typeface="Georgia" panose="02040502050405020303" pitchFamily="18" charset="0"/>
                <a:cs typeface="Times New Roman" panose="02020603050405020304" pitchFamily="18" charset="0"/>
              </a:rPr>
              <a:t>Generally, the slip plane is the plane of greatest atomic density and the slip direction is the closest packed direction within the slip plane.</a:t>
            </a:r>
            <a:endParaRPr lang="en-IN" sz="2800" dirty="0">
              <a:latin typeface="Georgia" panose="02040502050405020303" pitchFamily="18" charset="0"/>
              <a:cs typeface="Times New Roman" panose="02020603050405020304" pitchFamily="18" charset="0"/>
            </a:endParaRPr>
          </a:p>
        </p:txBody>
      </p:sp>
    </p:spTree>
    <p:extLst>
      <p:ext uri="{BB962C8B-B14F-4D97-AF65-F5344CB8AC3E}">
        <p14:creationId xmlns:p14="http://schemas.microsoft.com/office/powerpoint/2010/main" val="372288043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723306-5AC1-4FD5-A938-905F0210A16C}"/>
              </a:ext>
            </a:extLst>
          </p:cNvPr>
          <p:cNvSpPr txBox="1"/>
          <p:nvPr/>
        </p:nvSpPr>
        <p:spPr>
          <a:xfrm>
            <a:off x="499403" y="586582"/>
            <a:ext cx="11193194" cy="5410968"/>
          </a:xfrm>
          <a:prstGeom prst="rect">
            <a:avLst/>
          </a:prstGeom>
          <a:noFill/>
        </p:spPr>
        <p:txBody>
          <a:bodyPr wrap="square">
            <a:spAutoFit/>
          </a:bodyPr>
          <a:lstStyle/>
          <a:p>
            <a:pPr marL="457200" indent="-457200" algn="just">
              <a:lnSpc>
                <a:spcPct val="113000"/>
              </a:lnSpc>
              <a:buFont typeface="Wingdings" panose="05000000000000000000" pitchFamily="2" charset="2"/>
              <a:buChar char="Ø"/>
            </a:pPr>
            <a:r>
              <a:rPr lang="en-US" sz="2800" dirty="0">
                <a:solidFill>
                  <a:srgbClr val="002060"/>
                </a:solidFill>
                <a:effectLst/>
                <a:latin typeface="Times New Roman" panose="02020603050405020304" pitchFamily="18" charset="0"/>
                <a:ea typeface="Times New Roman" panose="02020603050405020304" pitchFamily="18" charset="0"/>
              </a:rPr>
              <a:t>Plastic deformation, involves motion of dislocations. There are two prominent mechanisms of plastic deformation, namely </a:t>
            </a:r>
            <a:r>
              <a:rPr lang="en-US" sz="2800" b="1" i="1" dirty="0">
                <a:solidFill>
                  <a:srgbClr val="002060"/>
                </a:solidFill>
                <a:effectLst/>
                <a:latin typeface="Times New Roman" panose="02020603050405020304" pitchFamily="18" charset="0"/>
                <a:ea typeface="Times New Roman" panose="02020603050405020304" pitchFamily="18" charset="0"/>
              </a:rPr>
              <a:t>slip</a:t>
            </a:r>
            <a:r>
              <a:rPr lang="en-US" sz="2800" dirty="0">
                <a:solidFill>
                  <a:srgbClr val="002060"/>
                </a:solidFill>
                <a:effectLst/>
                <a:latin typeface="Times New Roman" panose="02020603050405020304" pitchFamily="18" charset="0"/>
                <a:ea typeface="Times New Roman" panose="02020603050405020304" pitchFamily="18" charset="0"/>
              </a:rPr>
              <a:t> and </a:t>
            </a:r>
            <a:r>
              <a:rPr lang="en-US" sz="2800" b="1" i="1" dirty="0">
                <a:solidFill>
                  <a:srgbClr val="002060"/>
                </a:solidFill>
                <a:effectLst/>
                <a:latin typeface="Times New Roman" panose="02020603050405020304" pitchFamily="18" charset="0"/>
                <a:ea typeface="Times New Roman" panose="02020603050405020304" pitchFamily="18" charset="0"/>
              </a:rPr>
              <a:t>twinning</a:t>
            </a:r>
            <a:r>
              <a:rPr lang="en-US" sz="2800" dirty="0">
                <a:solidFill>
                  <a:srgbClr val="002060"/>
                </a:solidFill>
                <a:effectLst/>
                <a:latin typeface="Times New Roman" panose="02020603050405020304" pitchFamily="18" charset="0"/>
                <a:ea typeface="Times New Roman" panose="02020603050405020304" pitchFamily="18" charset="0"/>
              </a:rPr>
              <a:t>.</a:t>
            </a:r>
          </a:p>
          <a:p>
            <a:pPr marL="457200" indent="-457200" algn="just">
              <a:lnSpc>
                <a:spcPct val="113000"/>
              </a:lnSpc>
              <a:buFont typeface="Wingdings" panose="05000000000000000000" pitchFamily="2" charset="2"/>
              <a:buChar char="Ø"/>
            </a:pPr>
            <a:r>
              <a:rPr lang="en-US" sz="2800" u="sng" dirty="0">
                <a:solidFill>
                  <a:srgbClr val="002060"/>
                </a:solidFill>
                <a:effectLst/>
                <a:latin typeface="Times New Roman" panose="02020603050405020304" pitchFamily="18" charset="0"/>
                <a:ea typeface="Times New Roman" panose="02020603050405020304" pitchFamily="18" charset="0"/>
              </a:rPr>
              <a:t>Slip</a:t>
            </a:r>
            <a:r>
              <a:rPr lang="en-US" sz="2800" dirty="0">
                <a:solidFill>
                  <a:srgbClr val="002060"/>
                </a:solidFill>
                <a:effectLst/>
                <a:latin typeface="Times New Roman" panose="02020603050405020304" pitchFamily="18" charset="0"/>
                <a:ea typeface="Times New Roman" panose="02020603050405020304" pitchFamily="18" charset="0"/>
              </a:rPr>
              <a:t> is the prominent mechanism of plastic deformation in metals. It involves sliding of blocks of crystal over one other along definite crystallographic planes, called slip planes. </a:t>
            </a:r>
          </a:p>
          <a:p>
            <a:pPr marL="457200" indent="-457200" algn="just">
              <a:lnSpc>
                <a:spcPct val="113000"/>
              </a:lnSpc>
              <a:buFont typeface="Wingdings" panose="05000000000000000000" pitchFamily="2" charset="2"/>
              <a:buChar char="Ø"/>
            </a:pPr>
            <a:r>
              <a:rPr lang="en-US" sz="2800" dirty="0">
                <a:solidFill>
                  <a:srgbClr val="FF0066"/>
                </a:solidFill>
                <a:latin typeface="Times New Roman" panose="02020603050405020304" pitchFamily="18" charset="0"/>
                <a:ea typeface="Times New Roman" panose="02020603050405020304" pitchFamily="18" charset="0"/>
              </a:rPr>
              <a:t>I</a:t>
            </a:r>
            <a:r>
              <a:rPr lang="en-US" sz="2800" dirty="0">
                <a:solidFill>
                  <a:srgbClr val="FF0066"/>
                </a:solidFill>
                <a:effectLst/>
                <a:latin typeface="Times New Roman" panose="02020603050405020304" pitchFamily="18" charset="0"/>
                <a:ea typeface="Times New Roman" panose="02020603050405020304" pitchFamily="18" charset="0"/>
              </a:rPr>
              <a:t>t is analogous to a deck of cards when it is pushed from one end. Slip occurs when shear stress applied exceeds a critical value. During slip each atom usually moves same integral number of atomic distances along the slip plane producing a step, but the orientation of the crystal remains the same. Steps observable under microscope as straight lines are called slip lines.</a:t>
            </a:r>
            <a:endParaRPr lang="en-IN" sz="2000" dirty="0">
              <a:solidFill>
                <a:srgbClr val="FF0066"/>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71261899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hat is plastic deformation? Distinguish between slip and twin mechanism of plastic  deformation.">
            <a:extLst>
              <a:ext uri="{FF2B5EF4-FFF2-40B4-BE49-F238E27FC236}">
                <a16:creationId xmlns:a16="http://schemas.microsoft.com/office/drawing/2014/main" id="{5139ED65-32F3-4EFF-9FB0-1716BAF966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2599" y="886265"/>
            <a:ext cx="6766801" cy="554713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17C46EB-EC46-4C9D-95AC-CA2E0124E0A3}"/>
              </a:ext>
            </a:extLst>
          </p:cNvPr>
          <p:cNvSpPr txBox="1"/>
          <p:nvPr/>
        </p:nvSpPr>
        <p:spPr>
          <a:xfrm>
            <a:off x="446650" y="424600"/>
            <a:ext cx="3562643" cy="461665"/>
          </a:xfrm>
          <a:prstGeom prst="rect">
            <a:avLst/>
          </a:prstGeom>
          <a:noFill/>
        </p:spPr>
        <p:txBody>
          <a:bodyPr wrap="square">
            <a:spAutoFit/>
          </a:bodyPr>
          <a:lstStyle/>
          <a:p>
            <a:pPr algn="just"/>
            <a:r>
              <a:rPr lang="en-US" sz="2400" b="1" dirty="0">
                <a:solidFill>
                  <a:srgbClr val="FF0000"/>
                </a:solidFill>
                <a:latin typeface="Georgia" panose="02040502050405020303" pitchFamily="18" charset="0"/>
                <a:cs typeface="Times New Roman" panose="02020603050405020304" pitchFamily="18" charset="0"/>
              </a:rPr>
              <a:t>Deformation by Slip:</a:t>
            </a:r>
          </a:p>
        </p:txBody>
      </p:sp>
    </p:spTree>
    <p:extLst>
      <p:ext uri="{BB962C8B-B14F-4D97-AF65-F5344CB8AC3E}">
        <p14:creationId xmlns:p14="http://schemas.microsoft.com/office/powerpoint/2010/main" val="23809138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1026"/>
                                        </p:tgtEl>
                                        <p:attrNameLst>
                                          <p:attrName>style.visibility</p:attrName>
                                        </p:attrNameLst>
                                      </p:cBhvr>
                                      <p:to>
                                        <p:strVal val="visible"/>
                                      </p:to>
                                    </p:set>
                                    <p:anim calcmode="lin" valueType="num">
                                      <p:cBhvr>
                                        <p:cTn id="12" dur="500" fill="hold"/>
                                        <p:tgtEl>
                                          <p:spTgt spid="1026"/>
                                        </p:tgtEl>
                                        <p:attrNameLst>
                                          <p:attrName>ppt_w</p:attrName>
                                        </p:attrNameLst>
                                      </p:cBhvr>
                                      <p:tavLst>
                                        <p:tav tm="0">
                                          <p:val>
                                            <p:fltVal val="0"/>
                                          </p:val>
                                        </p:tav>
                                        <p:tav tm="100000">
                                          <p:val>
                                            <p:strVal val="#ppt_w"/>
                                          </p:val>
                                        </p:tav>
                                      </p:tavLst>
                                    </p:anim>
                                    <p:anim calcmode="lin" valueType="num">
                                      <p:cBhvr>
                                        <p:cTn id="13" dur="500" fill="hold"/>
                                        <p:tgtEl>
                                          <p:spTgt spid="1026"/>
                                        </p:tgtEl>
                                        <p:attrNameLst>
                                          <p:attrName>ppt_h</p:attrName>
                                        </p:attrNameLst>
                                      </p:cBhvr>
                                      <p:tavLst>
                                        <p:tav tm="0">
                                          <p:val>
                                            <p:fltVal val="0"/>
                                          </p:val>
                                        </p:tav>
                                        <p:tav tm="100000">
                                          <p:val>
                                            <p:strVal val="#ppt_h"/>
                                          </p:val>
                                        </p:tav>
                                      </p:tavLst>
                                    </p:anim>
                                    <p:animEffect transition="in" filter="fade">
                                      <p:cBhvr>
                                        <p:cTn id="14"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10D9C11-9E33-4183-8DE7-B5AE48A5ED81}"/>
              </a:ext>
            </a:extLst>
          </p:cNvPr>
          <p:cNvSpPr txBox="1"/>
          <p:nvPr/>
        </p:nvSpPr>
        <p:spPr>
          <a:xfrm>
            <a:off x="323557" y="513689"/>
            <a:ext cx="11437034" cy="5588453"/>
          </a:xfrm>
          <a:prstGeom prst="rect">
            <a:avLst/>
          </a:prstGeom>
          <a:noFill/>
        </p:spPr>
        <p:txBody>
          <a:bodyPr wrap="square">
            <a:spAutoFit/>
          </a:bodyPr>
          <a:lstStyle/>
          <a:p>
            <a:pPr marL="457200" indent="-457200" algn="just">
              <a:lnSpc>
                <a:spcPct val="102000"/>
              </a:lnSpc>
              <a:buFont typeface="Wingdings" panose="05000000000000000000" pitchFamily="2" charset="2"/>
              <a:buChar char="§"/>
            </a:pPr>
            <a:r>
              <a:rPr lang="en-US" sz="3200" dirty="0">
                <a:solidFill>
                  <a:srgbClr val="002060"/>
                </a:solidFill>
                <a:effectLst/>
                <a:latin typeface="Times New Roman" panose="02020603050405020304" pitchFamily="18" charset="0"/>
                <a:ea typeface="Times New Roman" panose="02020603050405020304" pitchFamily="18" charset="0"/>
              </a:rPr>
              <a:t>Slip occurs most readily in specific directions (slip directions) on certain crystallographic planes. This is due to limitations imposed by the fact that single crystal remains homogeneous after deformation. </a:t>
            </a:r>
          </a:p>
          <a:p>
            <a:pPr marL="457200" indent="-457200" algn="just">
              <a:lnSpc>
                <a:spcPct val="102000"/>
              </a:lnSpc>
              <a:buFont typeface="Wingdings" panose="05000000000000000000" pitchFamily="2" charset="2"/>
              <a:buChar char="§"/>
            </a:pPr>
            <a:r>
              <a:rPr lang="en-US" sz="3200" dirty="0">
                <a:solidFill>
                  <a:srgbClr val="FF0000"/>
                </a:solidFill>
                <a:effectLst/>
                <a:latin typeface="Times New Roman" panose="02020603050405020304" pitchFamily="18" charset="0"/>
                <a:ea typeface="Times New Roman" panose="02020603050405020304" pitchFamily="18" charset="0"/>
              </a:rPr>
              <a:t>Generally slip plane is the plane of greatest atomic density, and the slip direction is the close packed direction within the slip plane. It turns out that the planes of the highest atomic density are the most widely spaced planes, while the close packed directions have the smallest translation distance. </a:t>
            </a:r>
          </a:p>
          <a:p>
            <a:pPr marL="457200" indent="-457200" algn="just">
              <a:lnSpc>
                <a:spcPct val="102000"/>
              </a:lnSpc>
              <a:buFont typeface="Wingdings" panose="05000000000000000000" pitchFamily="2" charset="2"/>
              <a:buChar char="§"/>
            </a:pPr>
            <a:r>
              <a:rPr lang="en-US" sz="3200" dirty="0">
                <a:solidFill>
                  <a:srgbClr val="008000"/>
                </a:solidFill>
                <a:effectLst/>
                <a:latin typeface="Times New Roman" panose="02020603050405020304" pitchFamily="18" charset="0"/>
                <a:ea typeface="Times New Roman" panose="02020603050405020304" pitchFamily="18" charset="0"/>
              </a:rPr>
              <a:t>Feasible combination of a slip plane together with a slip direction is considered as a slip system. </a:t>
            </a:r>
            <a:endParaRPr lang="en-IN" sz="2800" dirty="0">
              <a:solidFill>
                <a:srgbClr val="008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3537113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asis">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D9D01AC2-EE7D-4E49-99EE-8E62E4E7E8A7}"/>
    </a:ext>
  </a:extLst>
</a:theme>
</file>

<file path=docProps/app.xml><?xml version="1.0" encoding="utf-8"?>
<Properties xmlns="http://schemas.openxmlformats.org/officeDocument/2006/extended-properties" xmlns:vt="http://schemas.openxmlformats.org/officeDocument/2006/docPropsVTypes">
  <Template>Basis</Template>
  <TotalTime>566</TotalTime>
  <Words>1140</Words>
  <Application>Microsoft Office PowerPoint</Application>
  <PresentationFormat>Widescreen</PresentationFormat>
  <Paragraphs>55</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Corbel</vt:lpstr>
      <vt:lpstr>Georgia</vt:lpstr>
      <vt:lpstr>Times New Roman</vt:lpstr>
      <vt:lpstr>Wingdings</vt:lpstr>
      <vt:lpstr>Basis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Devaraj M R</dc:creator>
  <cp:lastModifiedBy>DEVARAJ M R</cp:lastModifiedBy>
  <cp:revision>51</cp:revision>
  <dcterms:created xsi:type="dcterms:W3CDTF">2020-09-22T13:59:19Z</dcterms:created>
  <dcterms:modified xsi:type="dcterms:W3CDTF">2023-12-28T05:02:21Z</dcterms:modified>
</cp:coreProperties>
</file>