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sldIdLst>
    <p:sldId id="257" r:id="rId2"/>
    <p:sldId id="258" r:id="rId3"/>
    <p:sldId id="260" r:id="rId4"/>
    <p:sldId id="266" r:id="rId5"/>
    <p:sldId id="259" r:id="rId6"/>
    <p:sldId id="278" r:id="rId7"/>
    <p:sldId id="261" r:id="rId8"/>
    <p:sldId id="262" r:id="rId9"/>
    <p:sldId id="264" r:id="rId10"/>
    <p:sldId id="263" r:id="rId11"/>
    <p:sldId id="265" r:id="rId12"/>
    <p:sldId id="275" r:id="rId13"/>
    <p:sldId id="267" r:id="rId14"/>
    <p:sldId id="268" r:id="rId15"/>
    <p:sldId id="276" r:id="rId16"/>
    <p:sldId id="269" r:id="rId17"/>
    <p:sldId id="270" r:id="rId18"/>
    <p:sldId id="277" r:id="rId19"/>
    <p:sldId id="273" r:id="rId20"/>
    <p:sldId id="279" r:id="rId21"/>
    <p:sldId id="271" r:id="rId22"/>
    <p:sldId id="281" r:id="rId23"/>
    <p:sldId id="280" r:id="rId24"/>
    <p:sldId id="272" r:id="rId25"/>
    <p:sldId id="282" r:id="rId26"/>
    <p:sldId id="274"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6699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8D418A11-2400-4B8A-9E5E-7784E0347B36}" type="datetimeFigureOut">
              <a:rPr lang="en-IN" smtClean="0"/>
              <a:t>27-12-2023</a:t>
            </a:fld>
            <a:endParaRPr lang="en-IN"/>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IN"/>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467A0442-A361-4905-BCA8-173EE3925D06}"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04363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418A11-2400-4B8A-9E5E-7784E0347B36}" type="datetimeFigureOut">
              <a:rPr lang="en-IN" smtClean="0"/>
              <a:t>27-12-2023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67A0442-A361-4905-BCA8-173EE3925D06}" type="slidenum">
              <a:rPr lang="en-IN" smtClean="0"/>
              <a:t>‹#›</a:t>
            </a:fld>
            <a:endParaRPr lang="en-IN"/>
          </a:p>
        </p:txBody>
      </p:sp>
    </p:spTree>
    <p:extLst>
      <p:ext uri="{BB962C8B-B14F-4D97-AF65-F5344CB8AC3E}">
        <p14:creationId xmlns:p14="http://schemas.microsoft.com/office/powerpoint/2010/main" val="327382037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418A11-2400-4B8A-9E5E-7784E0347B36}" type="datetimeFigureOut">
              <a:rPr lang="en-IN" smtClean="0"/>
              <a:t>27-12-2023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67A0442-A361-4905-BCA8-173EE3925D06}" type="slidenum">
              <a:rPr lang="en-IN" smtClean="0"/>
              <a:t>‹#›</a:t>
            </a:fld>
            <a:endParaRPr lang="en-IN"/>
          </a:p>
        </p:txBody>
      </p:sp>
    </p:spTree>
    <p:extLst>
      <p:ext uri="{BB962C8B-B14F-4D97-AF65-F5344CB8AC3E}">
        <p14:creationId xmlns:p14="http://schemas.microsoft.com/office/powerpoint/2010/main" val="278551140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418A11-2400-4B8A-9E5E-7784E0347B36}" type="datetimeFigureOut">
              <a:rPr lang="en-IN" smtClean="0"/>
              <a:t>27-12-2023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67A0442-A361-4905-BCA8-173EE3925D06}" type="slidenum">
              <a:rPr lang="en-IN" smtClean="0"/>
              <a:t>‹#›</a:t>
            </a:fld>
            <a:endParaRPr lang="en-IN"/>
          </a:p>
        </p:txBody>
      </p:sp>
    </p:spTree>
    <p:extLst>
      <p:ext uri="{BB962C8B-B14F-4D97-AF65-F5344CB8AC3E}">
        <p14:creationId xmlns:p14="http://schemas.microsoft.com/office/powerpoint/2010/main" val="138003361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418A11-2400-4B8A-9E5E-7784E0347B36}" type="datetimeFigureOut">
              <a:rPr lang="en-IN" smtClean="0"/>
              <a:t>27-12-2023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67A0442-A361-4905-BCA8-173EE3925D06}" type="slidenum">
              <a:rPr lang="en-IN" smtClean="0"/>
              <a:t>‹#›</a:t>
            </a:fld>
            <a:endParaRPr lang="en-IN"/>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508778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D418A11-2400-4B8A-9E5E-7784E0347B36}" type="datetimeFigureOut">
              <a:rPr lang="en-IN" smtClean="0"/>
              <a:t>27-12-2023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67A0442-A361-4905-BCA8-173EE3925D06}" type="slidenum">
              <a:rPr lang="en-IN" smtClean="0"/>
              <a:t>‹#›</a:t>
            </a:fld>
            <a:endParaRPr lang="en-IN"/>
          </a:p>
        </p:txBody>
      </p:sp>
    </p:spTree>
    <p:extLst>
      <p:ext uri="{BB962C8B-B14F-4D97-AF65-F5344CB8AC3E}">
        <p14:creationId xmlns:p14="http://schemas.microsoft.com/office/powerpoint/2010/main" val="184443699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D418A11-2400-4B8A-9E5E-7784E0347B36}" type="datetimeFigureOut">
              <a:rPr lang="en-IN" smtClean="0"/>
              <a:t>27-12-2023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67A0442-A361-4905-BCA8-173EE3925D06}" type="slidenum">
              <a:rPr lang="en-IN" smtClean="0"/>
              <a:t>‹#›</a:t>
            </a:fld>
            <a:endParaRPr lang="en-IN"/>
          </a:p>
        </p:txBody>
      </p:sp>
    </p:spTree>
    <p:extLst>
      <p:ext uri="{BB962C8B-B14F-4D97-AF65-F5344CB8AC3E}">
        <p14:creationId xmlns:p14="http://schemas.microsoft.com/office/powerpoint/2010/main" val="105285698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D418A11-2400-4B8A-9E5E-7784E0347B36}" type="datetimeFigureOut">
              <a:rPr lang="en-IN" smtClean="0"/>
              <a:t>27-12-2023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67A0442-A361-4905-BCA8-173EE3925D06}" type="slidenum">
              <a:rPr lang="en-IN" smtClean="0"/>
              <a:t>‹#›</a:t>
            </a:fld>
            <a:endParaRPr lang="en-IN"/>
          </a:p>
        </p:txBody>
      </p:sp>
    </p:spTree>
    <p:extLst>
      <p:ext uri="{BB962C8B-B14F-4D97-AF65-F5344CB8AC3E}">
        <p14:creationId xmlns:p14="http://schemas.microsoft.com/office/powerpoint/2010/main" val="6659254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418A11-2400-4B8A-9E5E-7784E0347B36}" type="datetimeFigureOut">
              <a:rPr lang="en-IN" smtClean="0"/>
              <a:t>27-12-2023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67A0442-A361-4905-BCA8-173EE3925D06}" type="slidenum">
              <a:rPr lang="en-IN" smtClean="0"/>
              <a:t>‹#›</a:t>
            </a:fld>
            <a:endParaRPr lang="en-IN"/>
          </a:p>
        </p:txBody>
      </p:sp>
    </p:spTree>
    <p:extLst>
      <p:ext uri="{BB962C8B-B14F-4D97-AF65-F5344CB8AC3E}">
        <p14:creationId xmlns:p14="http://schemas.microsoft.com/office/powerpoint/2010/main" val="168961955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418A11-2400-4B8A-9E5E-7784E0347B36}" type="datetimeFigureOut">
              <a:rPr lang="en-IN" smtClean="0"/>
              <a:t>27-12-2023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67A0442-A361-4905-BCA8-173EE3925D06}" type="slidenum">
              <a:rPr lang="en-IN" smtClean="0"/>
              <a:t>‹#›</a:t>
            </a:fld>
            <a:endParaRPr lang="en-IN"/>
          </a:p>
        </p:txBody>
      </p:sp>
    </p:spTree>
    <p:extLst>
      <p:ext uri="{BB962C8B-B14F-4D97-AF65-F5344CB8AC3E}">
        <p14:creationId xmlns:p14="http://schemas.microsoft.com/office/powerpoint/2010/main" val="100705597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418A11-2400-4B8A-9E5E-7784E0347B36}" type="datetimeFigureOut">
              <a:rPr lang="en-IN" smtClean="0"/>
              <a:t>27-12-2023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67A0442-A361-4905-BCA8-173EE3925D06}" type="slidenum">
              <a:rPr lang="en-IN" smtClean="0"/>
              <a:t>‹#›</a:t>
            </a:fld>
            <a:endParaRPr lang="en-IN"/>
          </a:p>
        </p:txBody>
      </p:sp>
    </p:spTree>
    <p:extLst>
      <p:ext uri="{BB962C8B-B14F-4D97-AF65-F5344CB8AC3E}">
        <p14:creationId xmlns:p14="http://schemas.microsoft.com/office/powerpoint/2010/main" val="217772699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8D418A11-2400-4B8A-9E5E-7784E0347B36}" type="datetimeFigureOut">
              <a:rPr lang="en-IN" smtClean="0"/>
              <a:t>27-12-2023</a:t>
            </a:fld>
            <a:endParaRPr lang="en-IN"/>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IN"/>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67A0442-A361-4905-BCA8-173EE3925D06}" type="slidenum">
              <a:rPr lang="en-IN" smtClean="0"/>
              <a:t>‹#›</a:t>
            </a:fld>
            <a:endParaRPr lang="en-IN"/>
          </a:p>
        </p:txBody>
      </p:sp>
    </p:spTree>
    <p:extLst>
      <p:ext uri="{BB962C8B-B14F-4D97-AF65-F5344CB8AC3E}">
        <p14:creationId xmlns:p14="http://schemas.microsoft.com/office/powerpoint/2010/main" val="1515348035"/>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9BCB0E1-2779-45EE-AD51-C318419D17D7}"/>
              </a:ext>
            </a:extLst>
          </p:cNvPr>
          <p:cNvSpPr txBox="1"/>
          <p:nvPr/>
        </p:nvSpPr>
        <p:spPr>
          <a:xfrm>
            <a:off x="4279216" y="397212"/>
            <a:ext cx="3633568" cy="530594"/>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nSpc>
                <a:spcPct val="107000"/>
              </a:lnSpc>
              <a:spcAft>
                <a:spcPts val="800"/>
              </a:spcAft>
              <a:tabLst>
                <a:tab pos="3162300" algn="l"/>
              </a:tabLst>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Crystal Imperfections</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C9260F11-E01F-49BE-A0AF-31E30DA715D0}"/>
              </a:ext>
            </a:extLst>
          </p:cNvPr>
          <p:cNvSpPr txBox="1"/>
          <p:nvPr/>
        </p:nvSpPr>
        <p:spPr>
          <a:xfrm>
            <a:off x="478302" y="1223458"/>
            <a:ext cx="11310424" cy="4994957"/>
          </a:xfrm>
          <a:prstGeom prst="rect">
            <a:avLst/>
          </a:prstGeom>
          <a:noFill/>
        </p:spPr>
        <p:txBody>
          <a:bodyPr wrap="square">
            <a:spAutoFit/>
          </a:bodyPr>
          <a:lstStyle/>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 crystal is a solid composed of atoms, ions or molecules arranged in a pattern which is repetitive in three dimensions.</a:t>
            </a:r>
          </a:p>
          <a:p>
            <a:pPr marL="457200" indent="-457200" algn="just">
              <a:buFont typeface="Wingdings" panose="05000000000000000000" pitchFamily="2" charset="2"/>
              <a:buChar char="Ø"/>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In an ideal crystal, the atomic arrangement is perfectly regular and continuous throughout. An ideal crystal is perfect. But in real crystals as in cast or welded objects are never perfect. </a:t>
            </a:r>
          </a:p>
          <a:p>
            <a:pPr marL="457200" indent="-457200" algn="just">
              <a:buFont typeface="Wingdings" panose="05000000000000000000" pitchFamily="2" charset="2"/>
              <a:buChar char="Ø"/>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Lattice distortion and various imperfections, irregularities or defects are generally present in them. </a:t>
            </a:r>
          </a:p>
          <a:p>
            <a:pPr marL="457200" indent="-457200" algn="just">
              <a:buFont typeface="Wingdings" panose="05000000000000000000" pitchFamily="2" charset="2"/>
              <a:buChar char="Ø"/>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Because of these defects the physical and mechanical properties of engineering metals and alloys are profoundly affected by the imperfections in the crystals.</a:t>
            </a:r>
          </a:p>
          <a:p>
            <a:pPr algn="just"/>
            <a:endParaRPr lang="en-IN"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489799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calcmode="lin" valueType="num">
                                      <p:cBhvr>
                                        <p:cTn id="12"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5">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p:cTn id="25"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48C39A8-B670-45E1-AA90-F4B48A6CDAB6}"/>
              </a:ext>
            </a:extLst>
          </p:cNvPr>
          <p:cNvSpPr txBox="1"/>
          <p:nvPr/>
        </p:nvSpPr>
        <p:spPr>
          <a:xfrm>
            <a:off x="450165" y="290496"/>
            <a:ext cx="10902462" cy="6003888"/>
          </a:xfrm>
          <a:prstGeom prst="rect">
            <a:avLst/>
          </a:prstGeom>
          <a:noFill/>
        </p:spPr>
        <p:txBody>
          <a:bodyPr wrap="square">
            <a:spAutoFit/>
          </a:bodyPr>
          <a:lstStyle/>
          <a:p>
            <a:pPr algn="just">
              <a:lnSpc>
                <a:spcPct val="107000"/>
              </a:lnSpc>
              <a:spcAft>
                <a:spcPts val="800"/>
              </a:spcAft>
              <a:tabLst>
                <a:tab pos="3162300" algn="l"/>
              </a:tabLst>
            </a:pPr>
            <a:r>
              <a:rPr lang="en-IN" sz="2800" b="1"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Interstitialcy</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An</a:t>
            </a:r>
            <a:r>
              <a:rPr lang="en-IN" sz="2800" b="1"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interstitial defect arises when an atom occupies a definite position in the lattice that is not normally occupied in the perfect crystal.</a:t>
            </a:r>
          </a:p>
          <a:p>
            <a:pPr algn="just">
              <a:lnSpc>
                <a:spcPct val="107000"/>
              </a:lnSpc>
              <a:spcAft>
                <a:spcPts val="800"/>
              </a:spcAft>
              <a:tabLst>
                <a:tab pos="3162300" algn="l"/>
              </a:tabLst>
            </a:pPr>
            <a:r>
              <a:rPr lang="en-IN"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In </a:t>
            </a:r>
            <a:r>
              <a:rPr lang="en-IN" sz="2800" dirty="0" err="1">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interstitialcies</a:t>
            </a:r>
            <a:r>
              <a:rPr lang="en-IN"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 atoms occupy positions between the atoms of the ideal crystal. This interstitial atom may be either a normal atom of the crystal or a foreign atom.</a:t>
            </a:r>
          </a:p>
          <a:p>
            <a:pPr algn="just">
              <a:lnSpc>
                <a:spcPct val="107000"/>
              </a:lnSpc>
              <a:spcAft>
                <a:spcPts val="800"/>
              </a:spcAft>
              <a:tabLst>
                <a:tab pos="3162300" algn="l"/>
              </a:tabLs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The interstitial atom may be lodged within a crystal structure, particularly if the atomic packing factor is low. (example: APF-SC=0.52 and BCC=0.68)</a:t>
            </a:r>
          </a:p>
          <a:p>
            <a:pPr algn="just">
              <a:lnSpc>
                <a:spcPct val="107000"/>
              </a:lnSpc>
              <a:spcAft>
                <a:spcPts val="800"/>
              </a:spcAft>
              <a:tabLst>
                <a:tab pos="3162300" algn="l"/>
              </a:tabLst>
            </a:pPr>
            <a:r>
              <a:rPr lang="en-IN" sz="2800" dirty="0" err="1">
                <a:solidFill>
                  <a:srgbClr val="C00000"/>
                </a:solidFill>
                <a:latin typeface="Times New Roman" panose="02020603050405020304" pitchFamily="18" charset="0"/>
                <a:ea typeface="Calibri" panose="020F0502020204030204" pitchFamily="34" charset="0"/>
                <a:cs typeface="Times New Roman" panose="02020603050405020304" pitchFamily="18" charset="0"/>
              </a:rPr>
              <a:t>Interstitialcy</a:t>
            </a:r>
            <a:r>
              <a:rPr lang="en-IN" sz="2800"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 produces atomic distortion because </a:t>
            </a:r>
            <a:r>
              <a:rPr lang="en-IN" sz="2800" dirty="0" err="1">
                <a:solidFill>
                  <a:srgbClr val="C00000"/>
                </a:solidFill>
                <a:latin typeface="Times New Roman" panose="02020603050405020304" pitchFamily="18" charset="0"/>
                <a:ea typeface="Calibri" panose="020F0502020204030204" pitchFamily="34" charset="0"/>
                <a:cs typeface="Times New Roman" panose="02020603050405020304" pitchFamily="18" charset="0"/>
              </a:rPr>
              <a:t>interstial</a:t>
            </a:r>
            <a:r>
              <a:rPr lang="en-IN" sz="2800"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 atom tends to push the surrounding atoms farther apart, unless </a:t>
            </a:r>
            <a:r>
              <a:rPr lang="en-IN" sz="2800" dirty="0" err="1">
                <a:solidFill>
                  <a:srgbClr val="C00000"/>
                </a:solidFill>
                <a:latin typeface="Times New Roman" panose="02020603050405020304" pitchFamily="18" charset="0"/>
                <a:ea typeface="Calibri" panose="020F0502020204030204" pitchFamily="34" charset="0"/>
                <a:cs typeface="Times New Roman" panose="02020603050405020304" pitchFamily="18" charset="0"/>
              </a:rPr>
              <a:t>interstial</a:t>
            </a:r>
            <a:r>
              <a:rPr lang="en-IN" sz="2800"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 atom is smaller than the rest of the atoms in the crystal.</a:t>
            </a:r>
            <a:endPar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0193953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CA8A3B-C3E1-482D-8935-28C7ACD1CA40}"/>
              </a:ext>
            </a:extLst>
          </p:cNvPr>
          <p:cNvSpPr txBox="1"/>
          <p:nvPr/>
        </p:nvSpPr>
        <p:spPr>
          <a:xfrm>
            <a:off x="576775" y="1029437"/>
            <a:ext cx="11296357" cy="4057201"/>
          </a:xfrm>
          <a:prstGeom prst="rect">
            <a:avLst/>
          </a:prstGeom>
          <a:noFill/>
        </p:spPr>
        <p:txBody>
          <a:bodyPr wrap="square">
            <a:spAutoFit/>
          </a:bodyPr>
          <a:lstStyle/>
          <a:p>
            <a:pPr algn="just">
              <a:lnSpc>
                <a:spcPct val="107000"/>
              </a:lnSpc>
              <a:spcAft>
                <a:spcPts val="800"/>
              </a:spcAft>
              <a:tabLst>
                <a:tab pos="3162300" algn="l"/>
              </a:tabLst>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Impurities:</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tabLst>
                <a:tab pos="3162300" algn="l"/>
              </a:tabLst>
            </a:pPr>
            <a:r>
              <a:rPr lang="en-IN"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Impurities gives rise to compositional defects. Impurities may also be small particles (such as slag inclusions in metals) embedded in the structure, or foreign (metal) atoms in the lattice.</a:t>
            </a:r>
          </a:p>
          <a:p>
            <a:pPr algn="just">
              <a:lnSpc>
                <a:spcPct val="107000"/>
              </a:lnSpc>
              <a:spcAft>
                <a:spcPts val="800"/>
              </a:spcAft>
              <a:tabLst>
                <a:tab pos="3162300" algn="l"/>
              </a:tabLs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Impurity (foreign atoms) atoms are introduced into crystal structure as substitutional or interstitial atoms i.e., foreign atoms either occupy lattice sites from which the regular atoms of the ideal crystal. </a:t>
            </a:r>
          </a:p>
          <a:p>
            <a:pPr algn="just">
              <a:lnSpc>
                <a:spcPct val="107000"/>
              </a:lnSpc>
              <a:spcAft>
                <a:spcPts val="800"/>
              </a:spcAft>
              <a:tabLst>
                <a:tab pos="3162300" algn="l"/>
              </a:tabLs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Impurities may considerably distort the lattice.</a:t>
            </a:r>
          </a:p>
        </p:txBody>
      </p:sp>
    </p:spTree>
    <p:extLst>
      <p:ext uri="{BB962C8B-B14F-4D97-AF65-F5344CB8AC3E}">
        <p14:creationId xmlns:p14="http://schemas.microsoft.com/office/powerpoint/2010/main" val="93686481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0DCA36-185D-433B-BC34-11928AA348C3}"/>
              </a:ext>
            </a:extLst>
          </p:cNvPr>
          <p:cNvPicPr>
            <a:picLocks noChangeAspect="1"/>
          </p:cNvPicPr>
          <p:nvPr/>
        </p:nvPicPr>
        <p:blipFill>
          <a:blip r:embed="rId2"/>
          <a:stretch>
            <a:fillRect/>
          </a:stretch>
        </p:blipFill>
        <p:spPr>
          <a:xfrm>
            <a:off x="1092005" y="797316"/>
            <a:ext cx="2770194" cy="2631684"/>
          </a:xfrm>
          <a:prstGeom prst="rect">
            <a:avLst/>
          </a:prstGeom>
        </p:spPr>
      </p:pic>
      <p:pic>
        <p:nvPicPr>
          <p:cNvPr id="5" name="Picture 4">
            <a:extLst>
              <a:ext uri="{FF2B5EF4-FFF2-40B4-BE49-F238E27FC236}">
                <a16:creationId xmlns:a16="http://schemas.microsoft.com/office/drawing/2014/main" id="{8FFD1661-EBA8-4F86-8C9D-3B05BFBB772F}"/>
              </a:ext>
            </a:extLst>
          </p:cNvPr>
          <p:cNvPicPr>
            <a:picLocks noChangeAspect="1"/>
          </p:cNvPicPr>
          <p:nvPr/>
        </p:nvPicPr>
        <p:blipFill>
          <a:blip r:embed="rId3"/>
          <a:stretch>
            <a:fillRect/>
          </a:stretch>
        </p:blipFill>
        <p:spPr>
          <a:xfrm>
            <a:off x="5020579" y="797317"/>
            <a:ext cx="2604409" cy="2631681"/>
          </a:xfrm>
          <a:prstGeom prst="rect">
            <a:avLst/>
          </a:prstGeom>
        </p:spPr>
      </p:pic>
      <p:pic>
        <p:nvPicPr>
          <p:cNvPr id="7" name="Picture 6">
            <a:extLst>
              <a:ext uri="{FF2B5EF4-FFF2-40B4-BE49-F238E27FC236}">
                <a16:creationId xmlns:a16="http://schemas.microsoft.com/office/drawing/2014/main" id="{79192991-7346-45CE-9240-8FDEAD9F5B61}"/>
              </a:ext>
            </a:extLst>
          </p:cNvPr>
          <p:cNvPicPr>
            <a:picLocks noChangeAspect="1"/>
          </p:cNvPicPr>
          <p:nvPr/>
        </p:nvPicPr>
        <p:blipFill>
          <a:blip r:embed="rId4"/>
          <a:stretch>
            <a:fillRect/>
          </a:stretch>
        </p:blipFill>
        <p:spPr>
          <a:xfrm>
            <a:off x="8267550" y="797315"/>
            <a:ext cx="2618188" cy="2631683"/>
          </a:xfrm>
          <a:prstGeom prst="rect">
            <a:avLst/>
          </a:prstGeom>
        </p:spPr>
      </p:pic>
      <p:pic>
        <p:nvPicPr>
          <p:cNvPr id="9" name="Picture 8">
            <a:extLst>
              <a:ext uri="{FF2B5EF4-FFF2-40B4-BE49-F238E27FC236}">
                <a16:creationId xmlns:a16="http://schemas.microsoft.com/office/drawing/2014/main" id="{FE5136F8-319B-45CE-ABE8-41C3B6093E8A}"/>
              </a:ext>
            </a:extLst>
          </p:cNvPr>
          <p:cNvPicPr>
            <a:picLocks noChangeAspect="1"/>
          </p:cNvPicPr>
          <p:nvPr/>
        </p:nvPicPr>
        <p:blipFill>
          <a:blip r:embed="rId5"/>
          <a:stretch>
            <a:fillRect/>
          </a:stretch>
        </p:blipFill>
        <p:spPr>
          <a:xfrm>
            <a:off x="505711" y="3882683"/>
            <a:ext cx="4065601" cy="2178001"/>
          </a:xfrm>
          <a:prstGeom prst="rect">
            <a:avLst/>
          </a:prstGeom>
        </p:spPr>
      </p:pic>
      <p:pic>
        <p:nvPicPr>
          <p:cNvPr id="11" name="Picture 10">
            <a:extLst>
              <a:ext uri="{FF2B5EF4-FFF2-40B4-BE49-F238E27FC236}">
                <a16:creationId xmlns:a16="http://schemas.microsoft.com/office/drawing/2014/main" id="{28FC1062-7FC0-4018-BF7D-FE168B537DE3}"/>
              </a:ext>
            </a:extLst>
          </p:cNvPr>
          <p:cNvPicPr>
            <a:picLocks noChangeAspect="1"/>
          </p:cNvPicPr>
          <p:nvPr/>
        </p:nvPicPr>
        <p:blipFill>
          <a:blip r:embed="rId6"/>
          <a:stretch>
            <a:fillRect/>
          </a:stretch>
        </p:blipFill>
        <p:spPr>
          <a:xfrm>
            <a:off x="5954589" y="3882683"/>
            <a:ext cx="3428095" cy="2178000"/>
          </a:xfrm>
          <a:prstGeom prst="rect">
            <a:avLst/>
          </a:prstGeom>
        </p:spPr>
      </p:pic>
    </p:spTree>
    <p:extLst>
      <p:ext uri="{BB962C8B-B14F-4D97-AF65-F5344CB8AC3E}">
        <p14:creationId xmlns:p14="http://schemas.microsoft.com/office/powerpoint/2010/main" val="391693442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78F9C4-76B3-414D-842E-42536EDC2635}"/>
              </a:ext>
            </a:extLst>
          </p:cNvPr>
          <p:cNvSpPr txBox="1"/>
          <p:nvPr/>
        </p:nvSpPr>
        <p:spPr>
          <a:xfrm>
            <a:off x="757311" y="680274"/>
            <a:ext cx="10677378" cy="5250348"/>
          </a:xfrm>
          <a:prstGeom prst="rect">
            <a:avLst/>
          </a:prstGeom>
          <a:noFill/>
        </p:spPr>
        <p:txBody>
          <a:bodyPr wrap="square">
            <a:spAutoFit/>
          </a:bodyPr>
          <a:lstStyle/>
          <a:p>
            <a:pPr algn="just">
              <a:lnSpc>
                <a:spcPct val="107000"/>
              </a:lnSpc>
              <a:spcAft>
                <a:spcPts val="800"/>
              </a:spcAft>
              <a:tabLst>
                <a:tab pos="3162300" algn="l"/>
              </a:tabLst>
            </a:pPr>
            <a:r>
              <a:rPr lang="en-IN" sz="2800" b="1" dirty="0">
                <a:solidFill>
                  <a:srgbClr val="669900"/>
                </a:solidFill>
                <a:effectLst/>
                <a:latin typeface="Times New Roman" panose="02020603050405020304" pitchFamily="18" charset="0"/>
                <a:ea typeface="Calibri" panose="020F0502020204030204" pitchFamily="34" charset="0"/>
                <a:cs typeface="Times New Roman" panose="02020603050405020304" pitchFamily="18" charset="0"/>
              </a:rPr>
              <a:t>Line defects</a:t>
            </a:r>
            <a:endParaRPr lang="en-IN" sz="2800" dirty="0">
              <a:solidFill>
                <a:srgbClr val="6699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tabLst>
                <a:tab pos="3162300" algn="l"/>
              </a:tabLst>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Line imperfections or dislocations, in crystalline solids are defects that cause lattice distortion centred around a line. dislocations are created during the solidification of crystalline solids. </a:t>
            </a:r>
          </a:p>
          <a:p>
            <a:pPr algn="just">
              <a:lnSpc>
                <a:spcPct val="107000"/>
              </a:lnSpc>
              <a:spcAft>
                <a:spcPts val="800"/>
              </a:spcAft>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They are also formed by permanent or plastic deformation of crystalline solids and by vacancy condensation and by atomic mismatch in solid solutions.</a:t>
            </a:r>
          </a:p>
          <a:p>
            <a:pPr algn="just">
              <a:lnSpc>
                <a:spcPct val="107000"/>
              </a:lnSpc>
              <a:spcAft>
                <a:spcPts val="800"/>
              </a:spcAft>
              <a:tabLst>
                <a:tab pos="3162300" algn="l"/>
              </a:tabLst>
            </a:pPr>
            <a:r>
              <a:rPr lang="en-IN" sz="32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Two main types of dislocations are:</a:t>
            </a:r>
          </a:p>
          <a:p>
            <a:pPr algn="just">
              <a:lnSpc>
                <a:spcPct val="107000"/>
              </a:lnSpc>
              <a:spcAft>
                <a:spcPts val="800"/>
              </a:spcAft>
              <a:tabLst>
                <a:tab pos="3162300" algn="l"/>
              </a:tabLs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1.Edge dislocations</a:t>
            </a:r>
          </a:p>
          <a:p>
            <a:pPr algn="just">
              <a:lnSpc>
                <a:spcPct val="107000"/>
              </a:lnSpc>
              <a:spcAft>
                <a:spcPts val="800"/>
              </a:spcAft>
              <a:tabLst>
                <a:tab pos="3162300" algn="l"/>
              </a:tabLs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2. Screw dislocations</a:t>
            </a:r>
          </a:p>
        </p:txBody>
      </p:sp>
    </p:spTree>
    <p:extLst>
      <p:ext uri="{BB962C8B-B14F-4D97-AF65-F5344CB8AC3E}">
        <p14:creationId xmlns:p14="http://schemas.microsoft.com/office/powerpoint/2010/main" val="40121580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CFABCF-E221-41B3-AD7A-5A937FC55FCC}"/>
              </a:ext>
            </a:extLst>
          </p:cNvPr>
          <p:cNvSpPr txBox="1"/>
          <p:nvPr/>
        </p:nvSpPr>
        <p:spPr>
          <a:xfrm>
            <a:off x="407962" y="669679"/>
            <a:ext cx="11296358" cy="5888663"/>
          </a:xfrm>
          <a:prstGeom prst="rect">
            <a:avLst/>
          </a:prstGeom>
          <a:noFill/>
        </p:spPr>
        <p:txBody>
          <a:bodyPr wrap="square">
            <a:spAutoFit/>
          </a:bodyPr>
          <a:lstStyle/>
          <a:p>
            <a:pPr algn="just">
              <a:lnSpc>
                <a:spcPct val="107000"/>
              </a:lnSpc>
              <a:spcAft>
                <a:spcPts val="800"/>
              </a:spcAft>
              <a:tabLst>
                <a:tab pos="3162300" algn="l"/>
              </a:tabLst>
            </a:pPr>
            <a:r>
              <a:rPr lang="en-IN" sz="2800" b="1" dirty="0">
                <a:solidFill>
                  <a:srgbClr val="C00000"/>
                </a:solidFill>
                <a:effectLst/>
                <a:latin typeface="Georgia" panose="02040502050405020303" pitchFamily="18" charset="0"/>
                <a:ea typeface="Calibri" panose="020F0502020204030204" pitchFamily="34" charset="0"/>
                <a:cs typeface="Times New Roman" panose="02020603050405020304" pitchFamily="18" charset="0"/>
              </a:rPr>
              <a:t>Edge dislocations</a:t>
            </a: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An edge dislocation is created in a crystal by the insertion of an extra half plane of atoms </a:t>
            </a:r>
            <a:r>
              <a:rPr lang="en-IN" sz="2800" b="1"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as shown. </a:t>
            </a: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The magnitude and direction of displacement of atoms in a dislocation is defined by a vector called burger’s vector.</a:t>
            </a: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The displacement distance of the atoms around the dislocation is called the slip or burger's vector b and is perpendicular to the edge dislocation line. Dislocations are non-</a:t>
            </a:r>
            <a:r>
              <a:rPr lang="en-IN" sz="2800"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equillibrium</a:t>
            </a: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defects and store energy in the distorted region of the crystal lattice around the dislocation. </a:t>
            </a: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 edge dislocation has a region of compressive strain where the extra half plane is and a region of tensile strain below the extra half plane of atoms.</a:t>
            </a:r>
          </a:p>
          <a:p>
            <a:pPr algn="just">
              <a:lnSpc>
                <a:spcPct val="107000"/>
              </a:lnSpc>
              <a:spcAft>
                <a:spcPts val="800"/>
              </a:spcAft>
              <a:tabLst>
                <a:tab pos="3162300" algn="l"/>
              </a:tabLst>
            </a:pP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4237817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194E84-EC41-486D-AB3E-DED96737B65E}"/>
              </a:ext>
            </a:extLst>
          </p:cNvPr>
          <p:cNvPicPr>
            <a:picLocks noChangeAspect="1"/>
          </p:cNvPicPr>
          <p:nvPr/>
        </p:nvPicPr>
        <p:blipFill>
          <a:blip r:embed="rId2"/>
          <a:stretch>
            <a:fillRect/>
          </a:stretch>
        </p:blipFill>
        <p:spPr>
          <a:xfrm>
            <a:off x="1144209" y="1010063"/>
            <a:ext cx="3854474" cy="4500250"/>
          </a:xfrm>
          <a:prstGeom prst="rect">
            <a:avLst/>
          </a:prstGeom>
        </p:spPr>
      </p:pic>
      <p:pic>
        <p:nvPicPr>
          <p:cNvPr id="7" name="Picture 6">
            <a:extLst>
              <a:ext uri="{FF2B5EF4-FFF2-40B4-BE49-F238E27FC236}">
                <a16:creationId xmlns:a16="http://schemas.microsoft.com/office/drawing/2014/main" id="{AC74FD4D-92DE-4C36-A5B4-CE6E6FD32DF1}"/>
              </a:ext>
            </a:extLst>
          </p:cNvPr>
          <p:cNvPicPr>
            <a:picLocks noChangeAspect="1"/>
          </p:cNvPicPr>
          <p:nvPr/>
        </p:nvPicPr>
        <p:blipFill>
          <a:blip r:embed="rId3"/>
          <a:stretch>
            <a:fillRect/>
          </a:stretch>
        </p:blipFill>
        <p:spPr>
          <a:xfrm>
            <a:off x="5963016" y="1157801"/>
            <a:ext cx="4486275" cy="3867150"/>
          </a:xfrm>
          <a:prstGeom prst="rect">
            <a:avLst/>
          </a:prstGeom>
        </p:spPr>
      </p:pic>
    </p:spTree>
    <p:extLst>
      <p:ext uri="{BB962C8B-B14F-4D97-AF65-F5344CB8AC3E}">
        <p14:creationId xmlns:p14="http://schemas.microsoft.com/office/powerpoint/2010/main" val="263636720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268ED9C-4924-49C7-A2E3-951EDDC69745}"/>
              </a:ext>
            </a:extLst>
          </p:cNvPr>
          <p:cNvSpPr txBox="1"/>
          <p:nvPr/>
        </p:nvSpPr>
        <p:spPr>
          <a:xfrm>
            <a:off x="675249" y="716476"/>
            <a:ext cx="11099409" cy="4979248"/>
          </a:xfrm>
          <a:prstGeom prst="rect">
            <a:avLst/>
          </a:prstGeom>
          <a:noFill/>
        </p:spPr>
        <p:txBody>
          <a:bodyPr wrap="square">
            <a:spAutoFit/>
          </a:bodyPr>
          <a:lstStyle/>
          <a:p>
            <a:pPr algn="just">
              <a:lnSpc>
                <a:spcPct val="107000"/>
              </a:lnSpc>
              <a:spcAft>
                <a:spcPts val="800"/>
              </a:spcAft>
              <a:tabLst>
                <a:tab pos="3162300" algn="l"/>
              </a:tabLst>
            </a:pPr>
            <a:r>
              <a:rPr lang="en-IN"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S</a:t>
            </a: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crew dislocation</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The screw dislocation can be formed in a perfect crystal by applying upward and downward shear stresses to regions of a perfect crystal which have been separated by a cutting plane </a:t>
            </a:r>
            <a:r>
              <a:rPr lang="en-IN" sz="2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as shown.</a:t>
            </a:r>
            <a:endPar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These shear stresses introduce a region of distorted crystal lattice in the form of a spiral ramp (slope joining two levels) of distorted atoms or screw dislocation </a:t>
            </a: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as shown.</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A region of shear strain is created around the screw dislocation in which energy stored. The slip or burger’s vector of the screw dislocation is parallel to the dislocation line </a:t>
            </a:r>
            <a:r>
              <a:rPr lang="en-IN" sz="2800" b="1"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as shown.</a:t>
            </a:r>
            <a:endPar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93646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par>
                                <p:cTn id="16" presetID="53" presetClass="entr" presetSubtype="16"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barn(inVertical)">
                                      <p:cBhvr>
                                        <p:cTn id="25" dur="500"/>
                                        <p:tgtEl>
                                          <p:spTgt spid="3">
                                            <p:txEl>
                                              <p:pRg st="2" end="2"/>
                                            </p:txEl>
                                          </p:spTgt>
                                        </p:tgtEl>
                                      </p:cBhvr>
                                    </p:animEffect>
                                  </p:childTnLst>
                                </p:cTn>
                              </p:par>
                              <p:par>
                                <p:cTn id="26" presetID="16" presetClass="entr" presetSubtype="21" fill="hold"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arn(inVertical)">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7BCE55-B616-4B7A-8BC3-510BF5A9706B}"/>
              </a:ext>
            </a:extLst>
          </p:cNvPr>
          <p:cNvSpPr txBox="1"/>
          <p:nvPr/>
        </p:nvSpPr>
        <p:spPr>
          <a:xfrm>
            <a:off x="686972" y="1197307"/>
            <a:ext cx="10818055" cy="4415632"/>
          </a:xfrm>
          <a:prstGeom prst="rect">
            <a:avLst/>
          </a:prstGeom>
          <a:noFill/>
        </p:spPr>
        <p:txBody>
          <a:bodyPr wrap="square">
            <a:spAutoFit/>
          </a:bodyPr>
          <a:lstStyle/>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 name screw dislocation is given because it transforms successive atomic planes into the surface of helix around the dislocation line.</a:t>
            </a: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 burger’s vector is parallel to the dislocation line. Such a dislocation has neither tensile nor compressive stresses but has shear stresses.</a:t>
            </a: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In general, dislocations are more complicated, however, they can be resolved to obtain their edge and screw components. Dislocations come into the materials during the solidification or by mechanical processing of metals.</a:t>
            </a:r>
          </a:p>
        </p:txBody>
      </p:sp>
    </p:spTree>
    <p:extLst>
      <p:ext uri="{BB962C8B-B14F-4D97-AF65-F5344CB8AC3E}">
        <p14:creationId xmlns:p14="http://schemas.microsoft.com/office/powerpoint/2010/main" val="96146764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AB3ABB-8F11-4A5C-B045-17E94DB54034}"/>
              </a:ext>
            </a:extLst>
          </p:cNvPr>
          <p:cNvPicPr>
            <a:picLocks noChangeAspect="1"/>
          </p:cNvPicPr>
          <p:nvPr/>
        </p:nvPicPr>
        <p:blipFill>
          <a:blip r:embed="rId2"/>
          <a:stretch>
            <a:fillRect/>
          </a:stretch>
        </p:blipFill>
        <p:spPr>
          <a:xfrm>
            <a:off x="3587262" y="899722"/>
            <a:ext cx="5303520" cy="4799686"/>
          </a:xfrm>
          <a:prstGeom prst="rect">
            <a:avLst/>
          </a:prstGeom>
        </p:spPr>
      </p:pic>
      <p:sp>
        <p:nvSpPr>
          <p:cNvPr id="5" name="TextBox 4">
            <a:extLst>
              <a:ext uri="{FF2B5EF4-FFF2-40B4-BE49-F238E27FC236}">
                <a16:creationId xmlns:a16="http://schemas.microsoft.com/office/drawing/2014/main" id="{3C55B8AE-5BD1-450E-AE99-4536F6186618}"/>
              </a:ext>
            </a:extLst>
          </p:cNvPr>
          <p:cNvSpPr txBox="1"/>
          <p:nvPr/>
        </p:nvSpPr>
        <p:spPr>
          <a:xfrm>
            <a:off x="924950" y="377463"/>
            <a:ext cx="3140612" cy="522259"/>
          </a:xfrm>
          <a:prstGeom prst="rect">
            <a:avLst/>
          </a:prstGeom>
          <a:noFill/>
        </p:spPr>
        <p:txBody>
          <a:bodyPr wrap="square">
            <a:spAutoFit/>
          </a:bodyPr>
          <a:lstStyle/>
          <a:p>
            <a:pPr algn="just">
              <a:lnSpc>
                <a:spcPct val="107000"/>
              </a:lnSpc>
              <a:spcAft>
                <a:spcPts val="800"/>
              </a:spcAft>
              <a:tabLst>
                <a:tab pos="3162300" algn="l"/>
              </a:tabLst>
            </a:pPr>
            <a:r>
              <a:rPr lang="en-IN"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S</a:t>
            </a: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crew dislocation</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4031744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DBEBFB-2EB4-41AC-8E89-1EDE35841AF3}"/>
              </a:ext>
            </a:extLst>
          </p:cNvPr>
          <p:cNvSpPr txBox="1"/>
          <p:nvPr/>
        </p:nvSpPr>
        <p:spPr>
          <a:xfrm>
            <a:off x="703384" y="873750"/>
            <a:ext cx="11169748" cy="4979248"/>
          </a:xfrm>
          <a:prstGeom prst="rect">
            <a:avLst/>
          </a:prstGeom>
          <a:noFill/>
        </p:spPr>
        <p:txBody>
          <a:bodyPr wrap="square">
            <a:spAutoFit/>
          </a:bodyPr>
          <a:lstStyle/>
          <a:p>
            <a:pPr algn="just">
              <a:lnSpc>
                <a:spcPct val="107000"/>
              </a:lnSpc>
              <a:spcAft>
                <a:spcPts val="800"/>
              </a:spcAft>
              <a:tabLst>
                <a:tab pos="3162300" algn="l"/>
              </a:tabLst>
            </a:pPr>
            <a:r>
              <a:rPr lang="en-IN" sz="2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Surface defects</a:t>
            </a:r>
            <a:endPar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Planar defects (surface imperfections) arise due to change in the stacking of atomic planes during solidification or mechanical and thermal treatments. The change may be of the orientation or of the stacking sequence of the planes. </a:t>
            </a:r>
          </a:p>
          <a:p>
            <a:pPr algn="just">
              <a:lnSpc>
                <a:spcPct val="107000"/>
              </a:lnSpc>
              <a:spcAft>
                <a:spcPts val="800"/>
              </a:spcAft>
              <a:tabLst>
                <a:tab pos="3162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 various types of defects which belong to this type are</a:t>
            </a:r>
            <a:endParaRPr lang="en-IN" sz="28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lvl="0" indent="-457200" algn="just">
              <a:lnSpc>
                <a:spcPct val="107000"/>
              </a:lnSpc>
              <a:buFont typeface="Wingdings" panose="05000000000000000000" pitchFamily="2" charset="2"/>
              <a:buChar char="Ø"/>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Grain foundries</a:t>
            </a:r>
          </a:p>
          <a:p>
            <a:pPr marL="457200" lvl="0" indent="-457200" algn="just">
              <a:lnSpc>
                <a:spcPct val="107000"/>
              </a:lnSpc>
              <a:buFont typeface="Wingdings" panose="05000000000000000000" pitchFamily="2" charset="2"/>
              <a:buChar char="Ø"/>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Twin </a:t>
            </a:r>
            <a:r>
              <a:rPr lang="en-IN" sz="2800" dirty="0" err="1">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boundries</a:t>
            </a:r>
            <a:endPar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lvl="0" indent="-457200" algn="just">
              <a:lnSpc>
                <a:spcPct val="107000"/>
              </a:lnSpc>
              <a:buFont typeface="Wingdings" panose="05000000000000000000" pitchFamily="2" charset="2"/>
              <a:buChar char="Ø"/>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Tilt </a:t>
            </a:r>
            <a:r>
              <a:rPr lang="en-IN" sz="2800" dirty="0" err="1">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boundries</a:t>
            </a:r>
            <a:endPar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lvl="0" indent="-457200" algn="just">
              <a:lnSpc>
                <a:spcPct val="107000"/>
              </a:lnSpc>
              <a:spcAft>
                <a:spcPts val="800"/>
              </a:spcAft>
              <a:buFont typeface="Wingdings" panose="05000000000000000000" pitchFamily="2" charset="2"/>
              <a:buChar char="Ø"/>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Stacking faults.</a:t>
            </a:r>
          </a:p>
        </p:txBody>
      </p:sp>
    </p:spTree>
    <p:extLst>
      <p:ext uri="{BB962C8B-B14F-4D97-AF65-F5344CB8AC3E}">
        <p14:creationId xmlns:p14="http://schemas.microsoft.com/office/powerpoint/2010/main" val="263401538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5" dur="500"/>
                                        <p:tgtEl>
                                          <p:spTgt spid="3">
                                            <p:txEl>
                                              <p:pRg st="2" end="2"/>
                                            </p:txEl>
                                          </p:spTgt>
                                        </p:tgtEl>
                                      </p:cBhvr>
                                    </p:animEffect>
                                  </p:childTnLst>
                                </p:cTn>
                              </p:par>
                              <p:par>
                                <p:cTn id="26" presetID="53" presetClass="entr" presetSubtype="16" fill="hold"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par>
                                <p:cTn id="31" presetID="53" presetClass="entr" presetSubtype="16"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5" dur="500"/>
                                        <p:tgtEl>
                                          <p:spTgt spid="3">
                                            <p:txEl>
                                              <p:pRg st="4" end="4"/>
                                            </p:txEl>
                                          </p:spTgt>
                                        </p:tgtEl>
                                      </p:cBhvr>
                                    </p:animEffect>
                                  </p:childTnLst>
                                </p:cTn>
                              </p:par>
                              <p:par>
                                <p:cTn id="36" presetID="53" presetClass="entr" presetSubtype="16"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p:cTn id="38"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0" dur="500"/>
                                        <p:tgtEl>
                                          <p:spTgt spid="3">
                                            <p:txEl>
                                              <p:pRg st="5" end="5"/>
                                            </p:txEl>
                                          </p:spTgt>
                                        </p:tgtEl>
                                      </p:cBhvr>
                                    </p:animEffect>
                                  </p:childTnLst>
                                </p:cTn>
                              </p:par>
                              <p:par>
                                <p:cTn id="41" presetID="53" presetClass="entr" presetSubtype="16"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0BBC4E1-948F-412D-81D0-98429809CA00}"/>
              </a:ext>
            </a:extLst>
          </p:cNvPr>
          <p:cNvSpPr txBox="1"/>
          <p:nvPr/>
        </p:nvSpPr>
        <p:spPr>
          <a:xfrm>
            <a:off x="914400" y="1160459"/>
            <a:ext cx="10663311" cy="3101875"/>
          </a:xfrm>
          <a:prstGeom prst="rect">
            <a:avLst/>
          </a:prstGeom>
          <a:noFill/>
        </p:spPr>
        <p:txBody>
          <a:bodyPr wrap="square">
            <a:spAutoFit/>
          </a:bodyPr>
          <a:lstStyle/>
          <a:p>
            <a:pPr>
              <a:lnSpc>
                <a:spcPct val="107000"/>
              </a:lnSpc>
              <a:spcAft>
                <a:spcPts val="800"/>
              </a:spcAft>
              <a:tabLst>
                <a:tab pos="3162300" algn="l"/>
              </a:tabLst>
            </a:pPr>
            <a:r>
              <a:rPr lang="en-IN" sz="32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Classification of crystal imperfections</a:t>
            </a:r>
          </a:p>
          <a:p>
            <a:pPr marL="342900" lvl="0" indent="-342900" algn="just">
              <a:lnSpc>
                <a:spcPct val="107000"/>
              </a:lnSpc>
              <a:spcAft>
                <a:spcPts val="800"/>
              </a:spcAft>
              <a:buFont typeface="+mj-lt"/>
              <a:buAutoNum type="arabicParenBoth"/>
              <a:tabLst>
                <a:tab pos="3162300" algn="l"/>
              </a:tabLst>
            </a:pPr>
            <a:r>
              <a:rPr lang="en-IN" sz="32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IN" sz="32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Point defects</a:t>
            </a:r>
          </a:p>
          <a:p>
            <a:pPr marL="342900" lvl="0" indent="-342900" algn="just">
              <a:lnSpc>
                <a:spcPct val="107000"/>
              </a:lnSpc>
              <a:spcAft>
                <a:spcPts val="800"/>
              </a:spcAft>
              <a:buFont typeface="+mj-lt"/>
              <a:buAutoNum type="arabicParenBoth"/>
              <a:tabLst>
                <a:tab pos="3162300" algn="l"/>
              </a:tabLst>
            </a:pPr>
            <a:r>
              <a:rPr lang="en-IN" sz="32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 Line defects</a:t>
            </a:r>
          </a:p>
          <a:p>
            <a:pPr marL="342900" lvl="0" indent="-342900" algn="just">
              <a:lnSpc>
                <a:spcPct val="107000"/>
              </a:lnSpc>
              <a:spcAft>
                <a:spcPts val="800"/>
              </a:spcAft>
              <a:buFont typeface="+mj-lt"/>
              <a:buAutoNum type="arabicParenBoth"/>
              <a:tabLst>
                <a:tab pos="3162300" algn="l"/>
              </a:tabLst>
            </a:pPr>
            <a:r>
              <a:rPr lang="en-IN" sz="32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 S</a:t>
            </a:r>
            <a:r>
              <a:rPr lang="en-IN" sz="32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urface defects </a:t>
            </a:r>
          </a:p>
          <a:p>
            <a:pPr marL="342900" lvl="0" indent="-342900" algn="just">
              <a:lnSpc>
                <a:spcPct val="107000"/>
              </a:lnSpc>
              <a:spcAft>
                <a:spcPts val="800"/>
              </a:spcAft>
              <a:buFont typeface="+mj-lt"/>
              <a:buAutoNum type="arabicParenBoth"/>
              <a:tabLst>
                <a:tab pos="3162300" algn="l"/>
              </a:tabLst>
            </a:pPr>
            <a:r>
              <a:rPr lang="en-IN" sz="3200" b="1"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Volume defects.</a:t>
            </a:r>
          </a:p>
        </p:txBody>
      </p:sp>
    </p:spTree>
    <p:extLst>
      <p:ext uri="{BB962C8B-B14F-4D97-AF65-F5344CB8AC3E}">
        <p14:creationId xmlns:p14="http://schemas.microsoft.com/office/powerpoint/2010/main" val="281694533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par>
                                <p:cTn id="16" presetID="53"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0" dur="500"/>
                                        <p:tgtEl>
                                          <p:spTgt spid="3">
                                            <p:txEl>
                                              <p:pRg st="2" end="2"/>
                                            </p:txEl>
                                          </p:spTgt>
                                        </p:tgtEl>
                                      </p:cBhvr>
                                    </p:animEffect>
                                  </p:childTnLst>
                                </p:cTn>
                              </p:par>
                              <p:par>
                                <p:cTn id="21" presetID="53" presetClass="entr" presetSubtype="16"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5" dur="500"/>
                                        <p:tgtEl>
                                          <p:spTgt spid="3">
                                            <p:txEl>
                                              <p:pRg st="3" end="3"/>
                                            </p:txEl>
                                          </p:spTgt>
                                        </p:tgtEl>
                                      </p:cBhvr>
                                    </p:animEffect>
                                  </p:childTnLst>
                                </p:cTn>
                              </p:par>
                              <p:par>
                                <p:cTn id="26" presetID="53" presetClass="entr" presetSubtype="16"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D6D7EB4-FA6F-4AD2-83FE-C3890D988DFC}"/>
              </a:ext>
            </a:extLst>
          </p:cNvPr>
          <p:cNvSpPr txBox="1"/>
          <p:nvPr/>
        </p:nvSpPr>
        <p:spPr>
          <a:xfrm>
            <a:off x="384517" y="520394"/>
            <a:ext cx="11422965" cy="1815882"/>
          </a:xfrm>
          <a:prstGeom prst="rect">
            <a:avLst/>
          </a:prstGeom>
          <a:noFill/>
        </p:spPr>
        <p:txBody>
          <a:bodyPr wrap="square">
            <a:spAutoFit/>
          </a:bodyPr>
          <a:lstStyle/>
          <a:p>
            <a:pPr algn="just"/>
            <a:r>
              <a:rPr lang="en-US" sz="2800" b="1" i="1" dirty="0">
                <a:solidFill>
                  <a:srgbClr val="FF0000"/>
                </a:solidFill>
                <a:effectLst/>
                <a:latin typeface="Times New Roman" panose="02020603050405020304" pitchFamily="18" charset="0"/>
                <a:ea typeface="Times New Roman" panose="02020603050405020304" pitchFamily="18" charset="0"/>
              </a:rPr>
              <a:t>Grain boundaries</a:t>
            </a:r>
            <a:r>
              <a:rPr lang="en-US" sz="2800" b="1" dirty="0">
                <a:solidFill>
                  <a:srgbClr val="FF0000"/>
                </a:solidFill>
                <a:effectLst/>
                <a:latin typeface="Times New Roman" panose="02020603050405020304" pitchFamily="18" charset="0"/>
                <a:ea typeface="Times New Roman" panose="02020603050405020304" pitchFamily="18" charset="0"/>
              </a:rPr>
              <a:t>: </a:t>
            </a:r>
            <a:r>
              <a:rPr lang="en-US" sz="2800" dirty="0">
                <a:solidFill>
                  <a:srgbClr val="002060"/>
                </a:solidFill>
                <a:effectLst/>
                <a:latin typeface="Times New Roman" panose="02020603050405020304" pitchFamily="18" charset="0"/>
                <a:ea typeface="Times New Roman" panose="02020603050405020304" pitchFamily="18" charset="0"/>
              </a:rPr>
              <a:t>Crystalline solids are, usually, made of number of grains separated by</a:t>
            </a:r>
            <a:r>
              <a:rPr lang="en-US" sz="2800" i="1" dirty="0">
                <a:solidFill>
                  <a:srgbClr val="002060"/>
                </a:solidFill>
                <a:effectLst/>
                <a:latin typeface="Times New Roman" panose="02020603050405020304" pitchFamily="18" charset="0"/>
                <a:ea typeface="Times New Roman" panose="02020603050405020304" pitchFamily="18" charset="0"/>
              </a:rPr>
              <a:t> </a:t>
            </a:r>
            <a:r>
              <a:rPr lang="en-US" sz="2800" dirty="0">
                <a:solidFill>
                  <a:srgbClr val="002060"/>
                </a:solidFill>
                <a:effectLst/>
                <a:latin typeface="Times New Roman" panose="02020603050405020304" pitchFamily="18" charset="0"/>
                <a:ea typeface="Times New Roman" panose="02020603050405020304" pitchFamily="18" charset="0"/>
              </a:rPr>
              <a:t>grain boundaries. Grain boundaries are several atomic distances wide, and there is mismatch of orientation of grains on either side of the boundary as shown in </a:t>
            </a:r>
            <a:r>
              <a:rPr lang="en-US" sz="2800" i="1" dirty="0">
                <a:solidFill>
                  <a:srgbClr val="002060"/>
                </a:solidFill>
                <a:effectLst/>
                <a:latin typeface="Times New Roman" panose="02020603050405020304" pitchFamily="18" charset="0"/>
                <a:ea typeface="Times New Roman" panose="02020603050405020304" pitchFamily="18" charset="0"/>
              </a:rPr>
              <a:t>figure below.</a:t>
            </a:r>
            <a:endParaRPr lang="en-IN" sz="2800" dirty="0">
              <a:solidFill>
                <a:srgbClr val="002060"/>
              </a:solidFill>
            </a:endParaRPr>
          </a:p>
        </p:txBody>
      </p:sp>
      <p:pic>
        <p:nvPicPr>
          <p:cNvPr id="4" name="Picture 3">
            <a:extLst>
              <a:ext uri="{FF2B5EF4-FFF2-40B4-BE49-F238E27FC236}">
                <a16:creationId xmlns:a16="http://schemas.microsoft.com/office/drawing/2014/main" id="{5F6677ED-03C9-4573-919B-FAFF90EBF19B}"/>
              </a:ext>
            </a:extLst>
          </p:cNvPr>
          <p:cNvPicPr/>
          <p:nvPr/>
        </p:nvPicPr>
        <p:blipFill>
          <a:blip r:embed="rId2"/>
          <a:srcRect/>
          <a:stretch>
            <a:fillRect/>
          </a:stretch>
        </p:blipFill>
        <p:spPr bwMode="auto">
          <a:xfrm>
            <a:off x="384517" y="2912011"/>
            <a:ext cx="3657599" cy="2813539"/>
          </a:xfrm>
          <a:prstGeom prst="rect">
            <a:avLst/>
          </a:prstGeom>
          <a:noFill/>
        </p:spPr>
      </p:pic>
      <p:pic>
        <p:nvPicPr>
          <p:cNvPr id="5" name="Picture 4">
            <a:extLst>
              <a:ext uri="{FF2B5EF4-FFF2-40B4-BE49-F238E27FC236}">
                <a16:creationId xmlns:a16="http://schemas.microsoft.com/office/drawing/2014/main" id="{90868E46-7D16-420A-83D8-5A0E09350638}"/>
              </a:ext>
            </a:extLst>
          </p:cNvPr>
          <p:cNvPicPr/>
          <p:nvPr/>
        </p:nvPicPr>
        <p:blipFill>
          <a:blip r:embed="rId3"/>
          <a:srcRect/>
          <a:stretch>
            <a:fillRect/>
          </a:stretch>
        </p:blipFill>
        <p:spPr bwMode="auto">
          <a:xfrm>
            <a:off x="5036234" y="2461846"/>
            <a:ext cx="6771248" cy="3713871"/>
          </a:xfrm>
          <a:prstGeom prst="rect">
            <a:avLst/>
          </a:prstGeom>
          <a:noFill/>
        </p:spPr>
      </p:pic>
      <p:sp>
        <p:nvSpPr>
          <p:cNvPr id="7" name="TextBox 6">
            <a:extLst>
              <a:ext uri="{FF2B5EF4-FFF2-40B4-BE49-F238E27FC236}">
                <a16:creationId xmlns:a16="http://schemas.microsoft.com/office/drawing/2014/main" id="{48D5D009-A229-484D-9071-CBA56CCDEBC8}"/>
              </a:ext>
            </a:extLst>
          </p:cNvPr>
          <p:cNvSpPr txBox="1"/>
          <p:nvPr/>
        </p:nvSpPr>
        <p:spPr>
          <a:xfrm>
            <a:off x="384517" y="5931953"/>
            <a:ext cx="4398498" cy="369332"/>
          </a:xfrm>
          <a:prstGeom prst="rect">
            <a:avLst/>
          </a:prstGeom>
          <a:noFill/>
        </p:spPr>
        <p:txBody>
          <a:bodyPr wrap="square">
            <a:spAutoFit/>
          </a:bodyPr>
          <a:lstStyle/>
          <a:p>
            <a:r>
              <a:rPr lang="en-US" sz="1800" i="1" dirty="0">
                <a:effectLst/>
                <a:latin typeface="Times New Roman" panose="02020603050405020304" pitchFamily="18" charset="0"/>
                <a:ea typeface="Times New Roman" panose="02020603050405020304" pitchFamily="18" charset="0"/>
              </a:rPr>
              <a:t>Schematic presentation of grain boundaries</a:t>
            </a:r>
            <a:r>
              <a:rPr lang="en-US" sz="1800" dirty="0">
                <a:effectLst/>
                <a:latin typeface="Times New Roman" panose="02020603050405020304" pitchFamily="18" charset="0"/>
                <a:ea typeface="Times New Roman" panose="02020603050405020304" pitchFamily="18" charset="0"/>
              </a:rPr>
              <a:t>.</a:t>
            </a:r>
            <a:endParaRPr lang="en-IN" dirty="0"/>
          </a:p>
        </p:txBody>
      </p:sp>
    </p:spTree>
    <p:extLst>
      <p:ext uri="{BB962C8B-B14F-4D97-AF65-F5344CB8AC3E}">
        <p14:creationId xmlns:p14="http://schemas.microsoft.com/office/powerpoint/2010/main" val="336883008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53" presetClass="entr" presetSubtype="16"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085E7C-13C7-4C4F-AD2A-99D0A08A9C7C}"/>
              </a:ext>
            </a:extLst>
          </p:cNvPr>
          <p:cNvSpPr txBox="1"/>
          <p:nvPr/>
        </p:nvSpPr>
        <p:spPr>
          <a:xfrm>
            <a:off x="365760" y="478352"/>
            <a:ext cx="11549575" cy="5542864"/>
          </a:xfrm>
          <a:prstGeom prst="rect">
            <a:avLst/>
          </a:prstGeom>
          <a:noFill/>
        </p:spPr>
        <p:txBody>
          <a:bodyPr wrap="square">
            <a:spAutoFit/>
          </a:bodyPr>
          <a:lstStyle/>
          <a:p>
            <a:pPr marL="228600" algn="just">
              <a:lnSpc>
                <a:spcPct val="107000"/>
              </a:lnSpc>
              <a:spcAft>
                <a:spcPts val="800"/>
              </a:spcAft>
              <a:tabLst>
                <a:tab pos="3162300" algn="l"/>
              </a:tabLst>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Twin </a:t>
            </a:r>
            <a:r>
              <a:rPr lang="en-IN" sz="2800" b="1"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boundries</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685800" indent="-457200" algn="just">
              <a:lnSpc>
                <a:spcPct val="107000"/>
              </a:lnSpc>
              <a:spcAft>
                <a:spcPts val="800"/>
              </a:spcAft>
              <a:buFont typeface="Wingdings" panose="05000000000000000000" pitchFamily="2" charset="2"/>
              <a:buChar char="Ø"/>
              <a:tabLst>
                <a:tab pos="3162300" algn="l"/>
              </a:tabLs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These are the </a:t>
            </a:r>
            <a:r>
              <a:rPr lang="en-IN" sz="2800" dirty="0" err="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boundries</a:t>
            </a: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in the grains at which the atomic arrangement on one side of the </a:t>
            </a:r>
            <a:r>
              <a:rPr lang="en-IN" sz="2800" dirty="0" err="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boundry</a:t>
            </a: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is the mirror image of the atoms on the other side. </a:t>
            </a:r>
          </a:p>
          <a:p>
            <a:pPr marL="685800" indent="-457200" algn="just">
              <a:lnSpc>
                <a:spcPct val="107000"/>
              </a:lnSpc>
              <a:spcAft>
                <a:spcPts val="800"/>
              </a:spcAft>
              <a:buFont typeface="Wingdings" panose="05000000000000000000" pitchFamily="2" charset="2"/>
              <a:buChar char="Ø"/>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The volume of material which has an orientation similar to the mirror image of the matrix orientation is called a twin. The mirror is called the twinning plane or composition plane.</a:t>
            </a:r>
          </a:p>
          <a:p>
            <a:pPr marL="685800" indent="-457200" algn="just">
              <a:lnSpc>
                <a:spcPct val="107000"/>
              </a:lnSpc>
              <a:spcAft>
                <a:spcPts val="800"/>
              </a:spcAft>
              <a:buFont typeface="Wingdings" panose="05000000000000000000" pitchFamily="2" charset="2"/>
              <a:buChar char="Ø"/>
              <a:tabLst>
                <a:tab pos="3162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Twins may form during solidification, deformation or during deformation and annealing of metals or mechanical working of metals. </a:t>
            </a:r>
          </a:p>
          <a:p>
            <a:pPr marL="685800" indent="-457200" algn="just">
              <a:lnSpc>
                <a:spcPct val="107000"/>
              </a:lnSpc>
              <a:spcAft>
                <a:spcPts val="800"/>
              </a:spcAft>
              <a:buFont typeface="Wingdings" panose="05000000000000000000" pitchFamily="2" charset="2"/>
              <a:buChar char="Ø"/>
              <a:tabLst>
                <a:tab pos="3162300" algn="l"/>
              </a:tabLst>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Twin </a:t>
            </a:r>
            <a:r>
              <a:rPr lang="en-IN" sz="2800"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boundries</a:t>
            </a: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occur in pairs so that the change in orientation of two grains introduced by one </a:t>
            </a:r>
            <a:r>
              <a:rPr lang="en-IN" sz="2800"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boundry</a:t>
            </a: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is restored by the other grain </a:t>
            </a:r>
            <a:r>
              <a:rPr lang="en-IN" sz="2800"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boundry</a:t>
            </a: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IN" sz="2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as shown.</a:t>
            </a:r>
            <a:endPar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543922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FC3283D-0F3F-4F69-9551-06BA53E7522D}"/>
              </a:ext>
            </a:extLst>
          </p:cNvPr>
          <p:cNvSpPr txBox="1"/>
          <p:nvPr/>
        </p:nvSpPr>
        <p:spPr>
          <a:xfrm>
            <a:off x="363415" y="656436"/>
            <a:ext cx="11465169" cy="4854727"/>
          </a:xfrm>
          <a:prstGeom prst="rect">
            <a:avLst/>
          </a:prstGeom>
          <a:noFill/>
        </p:spPr>
        <p:txBody>
          <a:bodyPr wrap="square">
            <a:spAutoFit/>
          </a:bodyPr>
          <a:lstStyle/>
          <a:p>
            <a:pPr algn="just">
              <a:lnSpc>
                <a:spcPct val="101000"/>
              </a:lnSpc>
            </a:pPr>
            <a:r>
              <a:rPr lang="en-US" sz="2800" b="1" i="1" dirty="0">
                <a:solidFill>
                  <a:srgbClr val="C00000"/>
                </a:solidFill>
                <a:effectLst/>
                <a:latin typeface="Times New Roman" panose="02020603050405020304" pitchFamily="18" charset="0"/>
                <a:ea typeface="Times New Roman" panose="02020603050405020304" pitchFamily="18" charset="0"/>
              </a:rPr>
              <a:t>     Twin boundaries</a:t>
            </a:r>
          </a:p>
          <a:p>
            <a:pPr marL="342900" indent="-342900" algn="just">
              <a:lnSpc>
                <a:spcPct val="101000"/>
              </a:lnSpc>
              <a:buFont typeface="Wingdings" panose="05000000000000000000" pitchFamily="2" charset="2"/>
              <a:buChar char="Ø"/>
            </a:pPr>
            <a:r>
              <a:rPr lang="en-US" sz="2800" dirty="0">
                <a:solidFill>
                  <a:srgbClr val="002060"/>
                </a:solidFill>
                <a:effectLst/>
                <a:latin typeface="Times New Roman" panose="02020603050405020304" pitchFamily="18" charset="0"/>
                <a:ea typeface="Times New Roman" panose="02020603050405020304" pitchFamily="18" charset="0"/>
              </a:rPr>
              <a:t>It is a special type of grain boundary across which there is specific</a:t>
            </a:r>
            <a:r>
              <a:rPr lang="en-US" sz="2800" i="1" dirty="0">
                <a:solidFill>
                  <a:srgbClr val="002060"/>
                </a:solidFill>
                <a:effectLst/>
                <a:latin typeface="Times New Roman" panose="02020603050405020304" pitchFamily="18" charset="0"/>
                <a:ea typeface="Times New Roman" panose="02020603050405020304" pitchFamily="18" charset="0"/>
              </a:rPr>
              <a:t> </a:t>
            </a:r>
            <a:r>
              <a:rPr lang="en-US" sz="2800" dirty="0">
                <a:solidFill>
                  <a:srgbClr val="002060"/>
                </a:solidFill>
                <a:effectLst/>
                <a:latin typeface="Times New Roman" panose="02020603050405020304" pitchFamily="18" charset="0"/>
                <a:ea typeface="Times New Roman" panose="02020603050405020304" pitchFamily="18" charset="0"/>
              </a:rPr>
              <a:t>mirror lattice symmetry. Twin boundaries occur in pairs such that the orientation change introduced by one boundary is restored by the other as shown in figure. </a:t>
            </a:r>
          </a:p>
          <a:p>
            <a:pPr marL="342900" indent="-342900" algn="just">
              <a:lnSpc>
                <a:spcPct val="101000"/>
              </a:lnSpc>
              <a:buFont typeface="Wingdings" panose="05000000000000000000" pitchFamily="2" charset="2"/>
              <a:buChar char="Ø"/>
            </a:pPr>
            <a:r>
              <a:rPr lang="en-US" sz="2800" dirty="0">
                <a:solidFill>
                  <a:srgbClr val="008000"/>
                </a:solidFill>
                <a:effectLst/>
                <a:latin typeface="Times New Roman" panose="02020603050405020304" pitchFamily="18" charset="0"/>
                <a:ea typeface="Times New Roman" panose="02020603050405020304" pitchFamily="18" charset="0"/>
              </a:rPr>
              <a:t>The region between the pair of boundaries is called the twinned region. Twins which forms during the process of recrystallization are called </a:t>
            </a:r>
            <a:r>
              <a:rPr lang="en-US" sz="2800" i="1" dirty="0">
                <a:solidFill>
                  <a:srgbClr val="008000"/>
                </a:solidFill>
                <a:effectLst/>
                <a:latin typeface="Times New Roman" panose="02020603050405020304" pitchFamily="18" charset="0"/>
                <a:ea typeface="Times New Roman" panose="02020603050405020304" pitchFamily="18" charset="0"/>
              </a:rPr>
              <a:t>annealing twins</a:t>
            </a:r>
            <a:r>
              <a:rPr lang="en-US" sz="2800" dirty="0">
                <a:solidFill>
                  <a:srgbClr val="008000"/>
                </a:solidFill>
                <a:effectLst/>
                <a:latin typeface="Times New Roman" panose="02020603050405020304" pitchFamily="18" charset="0"/>
                <a:ea typeface="Times New Roman" panose="02020603050405020304" pitchFamily="18" charset="0"/>
              </a:rPr>
              <a:t>, whereas </a:t>
            </a:r>
            <a:r>
              <a:rPr lang="en-US" sz="2800" i="1" dirty="0">
                <a:solidFill>
                  <a:srgbClr val="008000"/>
                </a:solidFill>
                <a:effectLst/>
                <a:latin typeface="Times New Roman" panose="02020603050405020304" pitchFamily="18" charset="0"/>
                <a:ea typeface="Times New Roman" panose="02020603050405020304" pitchFamily="18" charset="0"/>
              </a:rPr>
              <a:t>deformation twins</a:t>
            </a:r>
            <a:r>
              <a:rPr lang="en-US" sz="2800" dirty="0">
                <a:solidFill>
                  <a:srgbClr val="008000"/>
                </a:solidFill>
                <a:effectLst/>
                <a:latin typeface="Times New Roman" panose="02020603050405020304" pitchFamily="18" charset="0"/>
                <a:ea typeface="Times New Roman" panose="02020603050405020304" pitchFamily="18" charset="0"/>
              </a:rPr>
              <a:t> form during plastic deformation. </a:t>
            </a:r>
          </a:p>
          <a:p>
            <a:pPr marL="342900" indent="-342900" algn="just">
              <a:lnSpc>
                <a:spcPct val="101000"/>
              </a:lnSpc>
              <a:buFont typeface="Wingdings" panose="05000000000000000000" pitchFamily="2" charset="2"/>
              <a:buChar char="Ø"/>
            </a:pPr>
            <a:r>
              <a:rPr lang="en-US" sz="2800" dirty="0">
                <a:solidFill>
                  <a:srgbClr val="FF0000"/>
                </a:solidFill>
                <a:effectLst/>
                <a:latin typeface="Times New Roman" panose="02020603050405020304" pitchFamily="18" charset="0"/>
                <a:ea typeface="Times New Roman" panose="02020603050405020304" pitchFamily="18" charset="0"/>
              </a:rPr>
              <a:t>Twinning occurs on a definite crystallographic plane and in a specific direction, both of which depend on the crystal structure. </a:t>
            </a:r>
          </a:p>
        </p:txBody>
      </p:sp>
    </p:spTree>
    <p:extLst>
      <p:ext uri="{BB962C8B-B14F-4D97-AF65-F5344CB8AC3E}">
        <p14:creationId xmlns:p14="http://schemas.microsoft.com/office/powerpoint/2010/main" val="320705437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3D5DF3B-61C9-4D4F-ABDA-0C5F584442C4}"/>
              </a:ext>
            </a:extLst>
          </p:cNvPr>
          <p:cNvPicPr/>
          <p:nvPr/>
        </p:nvPicPr>
        <p:blipFill>
          <a:blip r:embed="rId2"/>
          <a:srcRect/>
          <a:stretch>
            <a:fillRect/>
          </a:stretch>
        </p:blipFill>
        <p:spPr bwMode="auto">
          <a:xfrm>
            <a:off x="3153507" y="2715065"/>
            <a:ext cx="5809957" cy="3721833"/>
          </a:xfrm>
          <a:prstGeom prst="rect">
            <a:avLst/>
          </a:prstGeom>
          <a:noFill/>
        </p:spPr>
      </p:pic>
      <p:sp>
        <p:nvSpPr>
          <p:cNvPr id="4" name="TextBox 3">
            <a:extLst>
              <a:ext uri="{FF2B5EF4-FFF2-40B4-BE49-F238E27FC236}">
                <a16:creationId xmlns:a16="http://schemas.microsoft.com/office/drawing/2014/main" id="{C658900A-B22E-4ED8-A2E9-59DF07CFA686}"/>
              </a:ext>
            </a:extLst>
          </p:cNvPr>
          <p:cNvSpPr txBox="1"/>
          <p:nvPr/>
        </p:nvSpPr>
        <p:spPr>
          <a:xfrm>
            <a:off x="0" y="5999870"/>
            <a:ext cx="4234377" cy="338554"/>
          </a:xfrm>
          <a:prstGeom prst="rect">
            <a:avLst/>
          </a:prstGeom>
          <a:noFill/>
        </p:spPr>
        <p:txBody>
          <a:bodyPr wrap="square">
            <a:spAutoFit/>
          </a:bodyPr>
          <a:lstStyle/>
          <a:p>
            <a:pPr marL="1562100" algn="just"/>
            <a:r>
              <a:rPr lang="en-US" sz="1600" b="1" i="1" dirty="0">
                <a:solidFill>
                  <a:srgbClr val="FF0000"/>
                </a:solidFill>
                <a:effectLst/>
                <a:latin typeface="Times New Roman" panose="02020603050405020304" pitchFamily="18" charset="0"/>
                <a:ea typeface="Times New Roman" panose="02020603050405020304" pitchFamily="18" charset="0"/>
              </a:rPr>
              <a:t>A pair of twin boundaries</a:t>
            </a:r>
            <a:r>
              <a:rPr lang="en-US" sz="1600" i="1" dirty="0">
                <a:effectLst/>
                <a:latin typeface="Times New Roman" panose="02020603050405020304" pitchFamily="18" charset="0"/>
                <a:ea typeface="Times New Roman" panose="02020603050405020304" pitchFamily="18" charset="0"/>
              </a:rPr>
              <a:t>.</a:t>
            </a:r>
            <a:r>
              <a:rPr lang="en-US" sz="1600" dirty="0">
                <a:effectLst/>
                <a:latin typeface="Times New Roman" panose="02020603050405020304" pitchFamily="18" charset="0"/>
                <a:ea typeface="Times New Roman" panose="02020603050405020304" pitchFamily="18" charset="0"/>
              </a:rPr>
              <a:t> </a:t>
            </a:r>
            <a:endParaRPr lang="en-IN" sz="1600" dirty="0">
              <a:effectLst/>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id="{C4EA1AEC-800C-4BD5-A23C-FE04B22A3CA7}"/>
              </a:ext>
            </a:extLst>
          </p:cNvPr>
          <p:cNvSpPr txBox="1"/>
          <p:nvPr/>
        </p:nvSpPr>
        <p:spPr>
          <a:xfrm>
            <a:off x="286043" y="519576"/>
            <a:ext cx="11544886" cy="1936492"/>
          </a:xfrm>
          <a:prstGeom prst="rect">
            <a:avLst/>
          </a:prstGeom>
          <a:noFill/>
        </p:spPr>
        <p:txBody>
          <a:bodyPr wrap="square">
            <a:spAutoFit/>
          </a:bodyPr>
          <a:lstStyle/>
          <a:p>
            <a:pPr marL="342900" indent="-342900" algn="just">
              <a:lnSpc>
                <a:spcPct val="101000"/>
              </a:lnSpc>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rPr>
              <a:t>Annealing twins are typically found in metals that have FCC crystal structure (and low stacking fault energy), while mechanical/deformation twins are observed in BCC and HCP metals. </a:t>
            </a:r>
          </a:p>
          <a:p>
            <a:pPr marL="342900" indent="-342900" algn="just">
              <a:lnSpc>
                <a:spcPct val="101000"/>
              </a:lnSpc>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rPr>
              <a:t>Annealing twins are usually broader and with straighter sides than mechanical twins. Twins do not extend beyond a grain boundary.</a:t>
            </a:r>
            <a:endParaRPr lang="en-IN" sz="2400" dirty="0">
              <a:solidFill>
                <a:srgbClr val="00206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0302749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0993068-95D3-4853-B2CF-C1DCFC3A6EA6}"/>
              </a:ext>
            </a:extLst>
          </p:cNvPr>
          <p:cNvSpPr txBox="1"/>
          <p:nvPr/>
        </p:nvSpPr>
        <p:spPr>
          <a:xfrm>
            <a:off x="440786" y="566159"/>
            <a:ext cx="10888395" cy="2468946"/>
          </a:xfrm>
          <a:prstGeom prst="rect">
            <a:avLst/>
          </a:prstGeom>
          <a:noFill/>
        </p:spPr>
        <p:txBody>
          <a:bodyPr wrap="square">
            <a:spAutoFit/>
          </a:bodyPr>
          <a:lstStyle/>
          <a:p>
            <a:pPr marL="228600" algn="just">
              <a:lnSpc>
                <a:spcPct val="107000"/>
              </a:lnSpc>
              <a:spcAft>
                <a:spcPts val="800"/>
              </a:spcAft>
              <a:tabLst>
                <a:tab pos="3162300" algn="l"/>
              </a:tabLst>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Tilt </a:t>
            </a:r>
            <a:r>
              <a:rPr lang="en-IN" sz="2800" b="1"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boundries</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685800" indent="-457200" algn="just">
              <a:lnSpc>
                <a:spcPct val="107000"/>
              </a:lnSpc>
              <a:spcAft>
                <a:spcPts val="800"/>
              </a:spcAft>
              <a:buFont typeface="Wingdings" panose="05000000000000000000" pitchFamily="2" charset="2"/>
              <a:buChar char="Ø"/>
              <a:tabLst>
                <a:tab pos="3162300" algn="l"/>
              </a:tabLs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It is also called low angle grain </a:t>
            </a:r>
            <a:r>
              <a:rPr lang="en-IN" sz="2800" dirty="0" err="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boundry</a:t>
            </a: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where the orientation difference between two neighbouring crystals is less than 10º. The </a:t>
            </a:r>
            <a:r>
              <a:rPr lang="en-IN" sz="2800" dirty="0" err="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distorsion</a:t>
            </a: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in the </a:t>
            </a:r>
            <a:r>
              <a:rPr lang="en-IN" sz="2800" dirty="0" err="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boundry</a:t>
            </a: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is less and is limited to a few edge dislocations, located one below the other </a:t>
            </a:r>
            <a:r>
              <a:rPr lang="en-IN" sz="2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as shown.</a:t>
            </a:r>
            <a:endPar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9BA17605-0879-4485-AF2D-3538949DAD28}"/>
              </a:ext>
            </a:extLst>
          </p:cNvPr>
          <p:cNvPicPr>
            <a:picLocks noChangeAspect="1"/>
          </p:cNvPicPr>
          <p:nvPr/>
        </p:nvPicPr>
        <p:blipFill>
          <a:blip r:embed="rId2"/>
          <a:stretch>
            <a:fillRect/>
          </a:stretch>
        </p:blipFill>
        <p:spPr>
          <a:xfrm>
            <a:off x="1470879" y="3429000"/>
            <a:ext cx="2638425" cy="2562225"/>
          </a:xfrm>
          <a:prstGeom prst="rect">
            <a:avLst/>
          </a:prstGeom>
        </p:spPr>
      </p:pic>
      <p:pic>
        <p:nvPicPr>
          <p:cNvPr id="7" name="Picture 6">
            <a:extLst>
              <a:ext uri="{FF2B5EF4-FFF2-40B4-BE49-F238E27FC236}">
                <a16:creationId xmlns:a16="http://schemas.microsoft.com/office/drawing/2014/main" id="{821FFD9F-6FEC-4030-9848-95FEA04140A9}"/>
              </a:ext>
            </a:extLst>
          </p:cNvPr>
          <p:cNvPicPr>
            <a:picLocks noChangeAspect="1"/>
          </p:cNvPicPr>
          <p:nvPr/>
        </p:nvPicPr>
        <p:blipFill>
          <a:blip r:embed="rId3"/>
          <a:stretch>
            <a:fillRect/>
          </a:stretch>
        </p:blipFill>
        <p:spPr>
          <a:xfrm>
            <a:off x="5884983" y="3148591"/>
            <a:ext cx="3829050" cy="3143250"/>
          </a:xfrm>
          <a:prstGeom prst="rect">
            <a:avLst/>
          </a:prstGeom>
        </p:spPr>
      </p:pic>
    </p:spTree>
    <p:extLst>
      <p:ext uri="{BB962C8B-B14F-4D97-AF65-F5344CB8AC3E}">
        <p14:creationId xmlns:p14="http://schemas.microsoft.com/office/powerpoint/2010/main" val="269590012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88E44B-BCA9-4080-BC49-CFB62E3ED8EB}"/>
              </a:ext>
            </a:extLst>
          </p:cNvPr>
          <p:cNvSpPr txBox="1"/>
          <p:nvPr/>
        </p:nvSpPr>
        <p:spPr>
          <a:xfrm>
            <a:off x="379828" y="1012763"/>
            <a:ext cx="11324492" cy="2246769"/>
          </a:xfrm>
          <a:prstGeom prst="rect">
            <a:avLst/>
          </a:prstGeom>
          <a:noFill/>
        </p:spPr>
        <p:txBody>
          <a:bodyPr wrap="square">
            <a:spAutoFit/>
          </a:bodyPr>
          <a:lstStyle/>
          <a:p>
            <a:pPr algn="just"/>
            <a:r>
              <a:rPr lang="en-US" sz="2800" b="1" i="1" dirty="0">
                <a:solidFill>
                  <a:srgbClr val="FF0000"/>
                </a:solidFill>
                <a:effectLst/>
                <a:latin typeface="Times New Roman" panose="02020603050405020304" pitchFamily="18" charset="0"/>
                <a:ea typeface="Times New Roman" panose="02020603050405020304" pitchFamily="18" charset="0"/>
              </a:rPr>
              <a:t>Stacking faults</a:t>
            </a:r>
            <a:r>
              <a:rPr lang="en-US" sz="2800" b="1" dirty="0">
                <a:solidFill>
                  <a:srgbClr val="FF0000"/>
                </a:solidFill>
                <a:effectLst/>
                <a:latin typeface="Times New Roman" panose="02020603050405020304" pitchFamily="18" charset="0"/>
                <a:ea typeface="Times New Roman" panose="02020603050405020304" pitchFamily="18" charset="0"/>
              </a:rPr>
              <a:t>: </a:t>
            </a:r>
          </a:p>
          <a:p>
            <a:pPr algn="just"/>
            <a:r>
              <a:rPr lang="en-US" sz="2800" dirty="0">
                <a:solidFill>
                  <a:srgbClr val="002060"/>
                </a:solidFill>
                <a:effectLst/>
                <a:latin typeface="Times New Roman" panose="02020603050405020304" pitchFamily="18" charset="0"/>
                <a:ea typeface="Times New Roman" panose="02020603050405020304" pitchFamily="18" charset="0"/>
              </a:rPr>
              <a:t>They are faults in stacking sequence of atom planes. Stacking sequence</a:t>
            </a:r>
            <a:r>
              <a:rPr lang="en-US" sz="2800" i="1" dirty="0">
                <a:solidFill>
                  <a:srgbClr val="002060"/>
                </a:solidFill>
                <a:effectLst/>
                <a:latin typeface="Times New Roman" panose="02020603050405020304" pitchFamily="18" charset="0"/>
                <a:ea typeface="Times New Roman" panose="02020603050405020304" pitchFamily="18" charset="0"/>
              </a:rPr>
              <a:t> </a:t>
            </a:r>
            <a:r>
              <a:rPr lang="en-US" sz="2800" dirty="0">
                <a:solidFill>
                  <a:srgbClr val="002060"/>
                </a:solidFill>
                <a:effectLst/>
                <a:latin typeface="Times New Roman" panose="02020603050405020304" pitchFamily="18" charset="0"/>
                <a:ea typeface="Times New Roman" panose="02020603050405020304" pitchFamily="18" charset="0"/>
              </a:rPr>
              <a:t>in an FCC crystal is ABC </a:t>
            </a:r>
            <a:r>
              <a:rPr lang="en-US" sz="2800" dirty="0" err="1">
                <a:solidFill>
                  <a:srgbClr val="002060"/>
                </a:solidFill>
                <a:effectLst/>
                <a:latin typeface="Times New Roman" panose="02020603050405020304" pitchFamily="18" charset="0"/>
                <a:ea typeface="Times New Roman" panose="02020603050405020304" pitchFamily="18" charset="0"/>
              </a:rPr>
              <a:t>ABC</a:t>
            </a:r>
            <a:r>
              <a:rPr lang="en-US" sz="2800" dirty="0">
                <a:solidFill>
                  <a:srgbClr val="002060"/>
                </a:solidFill>
                <a:effectLst/>
                <a:latin typeface="Times New Roman" panose="02020603050405020304" pitchFamily="18" charset="0"/>
                <a:ea typeface="Times New Roman" panose="02020603050405020304" pitchFamily="18" charset="0"/>
              </a:rPr>
              <a:t> </a:t>
            </a:r>
            <a:r>
              <a:rPr lang="en-US" sz="2800" dirty="0" err="1">
                <a:solidFill>
                  <a:srgbClr val="002060"/>
                </a:solidFill>
                <a:effectLst/>
                <a:latin typeface="Times New Roman" panose="02020603050405020304" pitchFamily="18" charset="0"/>
                <a:ea typeface="Times New Roman" panose="02020603050405020304" pitchFamily="18" charset="0"/>
              </a:rPr>
              <a:t>ABC</a:t>
            </a:r>
            <a:r>
              <a:rPr lang="en-US" sz="2800" dirty="0">
                <a:solidFill>
                  <a:srgbClr val="002060"/>
                </a:solidFill>
                <a:effectLst/>
                <a:latin typeface="Times New Roman" panose="02020603050405020304" pitchFamily="18" charset="0"/>
                <a:ea typeface="Times New Roman" panose="02020603050405020304" pitchFamily="18" charset="0"/>
              </a:rPr>
              <a:t> …, and the sequence for HCP crystals is AB </a:t>
            </a:r>
            <a:r>
              <a:rPr lang="en-US" sz="2800" dirty="0" err="1">
                <a:solidFill>
                  <a:srgbClr val="002060"/>
                </a:solidFill>
                <a:effectLst/>
                <a:latin typeface="Times New Roman" panose="02020603050405020304" pitchFamily="18" charset="0"/>
                <a:ea typeface="Times New Roman" panose="02020603050405020304" pitchFamily="18" charset="0"/>
              </a:rPr>
              <a:t>AB</a:t>
            </a:r>
            <a:r>
              <a:rPr lang="en-US" sz="2800" dirty="0">
                <a:solidFill>
                  <a:srgbClr val="002060"/>
                </a:solidFill>
                <a:effectLst/>
                <a:latin typeface="Times New Roman" panose="02020603050405020304" pitchFamily="18" charset="0"/>
                <a:ea typeface="Times New Roman" panose="02020603050405020304" pitchFamily="18" charset="0"/>
              </a:rPr>
              <a:t> AB…. When there is disturbance in the stacking sequence, formation of stacking faults takes place.</a:t>
            </a:r>
            <a:endParaRPr lang="en-IN" sz="2800" dirty="0">
              <a:solidFill>
                <a:srgbClr val="002060"/>
              </a:solidFill>
            </a:endParaRPr>
          </a:p>
        </p:txBody>
      </p:sp>
    </p:spTree>
    <p:extLst>
      <p:ext uri="{BB962C8B-B14F-4D97-AF65-F5344CB8AC3E}">
        <p14:creationId xmlns:p14="http://schemas.microsoft.com/office/powerpoint/2010/main" val="171575352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8191BC-A316-460F-AE28-563E6BA9DD51}"/>
              </a:ext>
            </a:extLst>
          </p:cNvPr>
          <p:cNvSpPr txBox="1"/>
          <p:nvPr/>
        </p:nvSpPr>
        <p:spPr>
          <a:xfrm>
            <a:off x="309489" y="930964"/>
            <a:ext cx="11169748" cy="3954609"/>
          </a:xfrm>
          <a:prstGeom prst="rect">
            <a:avLst/>
          </a:prstGeom>
          <a:noFill/>
        </p:spPr>
        <p:txBody>
          <a:bodyPr wrap="square">
            <a:spAutoFit/>
          </a:bodyPr>
          <a:lstStyle/>
          <a:p>
            <a:pPr marL="228600" algn="just">
              <a:lnSpc>
                <a:spcPct val="107000"/>
              </a:lnSpc>
              <a:spcAft>
                <a:spcPts val="800"/>
              </a:spcAft>
              <a:tabLst>
                <a:tab pos="3162300" algn="l"/>
              </a:tabLst>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Volume imperfections</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685800" indent="-457200" algn="just">
              <a:lnSpc>
                <a:spcPct val="107000"/>
              </a:lnSpc>
              <a:spcAft>
                <a:spcPts val="800"/>
              </a:spcAft>
              <a:buFont typeface="Wingdings" panose="05000000000000000000" pitchFamily="2" charset="2"/>
              <a:buChar char="Ø"/>
              <a:tabLst>
                <a:tab pos="3162300" algn="l"/>
              </a:tabLs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Volume imperfections are those defects like blow holes, cracks, foreign inclusions etc. which are three dimensional and are much larger than other types of imperfections.</a:t>
            </a:r>
          </a:p>
          <a:p>
            <a:pPr marL="685800" indent="-457200" algn="just">
              <a:lnSpc>
                <a:spcPct val="107000"/>
              </a:lnSpc>
              <a:spcAft>
                <a:spcPts val="800"/>
              </a:spcAft>
              <a:buFont typeface="Wingdings" panose="05000000000000000000" pitchFamily="2" charset="2"/>
              <a:buChar char="Ø"/>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They are normally introduced into solids during processing and fabrication (welding or casting) and have a considerable effect on the properties of materials. These defects are stress raisers and weaken the materials.</a:t>
            </a:r>
          </a:p>
        </p:txBody>
      </p:sp>
    </p:spTree>
    <p:extLst>
      <p:ext uri="{BB962C8B-B14F-4D97-AF65-F5344CB8AC3E}">
        <p14:creationId xmlns:p14="http://schemas.microsoft.com/office/powerpoint/2010/main" val="416965463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76FC8B89-52BA-41F9-ABE8-BA2C996B8942}"/>
              </a:ext>
            </a:extLst>
          </p:cNvPr>
          <p:cNvSpPr/>
          <p:nvPr/>
        </p:nvSpPr>
        <p:spPr>
          <a:xfrm>
            <a:off x="4232031" y="2514600"/>
            <a:ext cx="3727938" cy="914400"/>
          </a:xfrm>
          <a:prstGeom prst="ellipse">
            <a:avLst/>
          </a:prstGeom>
          <a:solidFill>
            <a:srgbClr val="002060"/>
          </a:solidFill>
          <a:ln w="38100">
            <a:solidFill>
              <a:srgbClr val="0080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Georgia" panose="02040502050405020303" pitchFamily="18" charset="0"/>
              </a:rPr>
              <a:t>Thank You</a:t>
            </a:r>
            <a:endParaRPr lang="en-IN" sz="3200" b="1" dirty="0">
              <a:latin typeface="Georgia" panose="02040502050405020303" pitchFamily="18" charset="0"/>
            </a:endParaRPr>
          </a:p>
        </p:txBody>
      </p:sp>
    </p:spTree>
    <p:extLst>
      <p:ext uri="{BB962C8B-B14F-4D97-AF65-F5344CB8AC3E}">
        <p14:creationId xmlns:p14="http://schemas.microsoft.com/office/powerpoint/2010/main" val="54162578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220C39-A41A-4C8A-8503-1AB5FA74823F}"/>
              </a:ext>
            </a:extLst>
          </p:cNvPr>
          <p:cNvSpPr txBox="1"/>
          <p:nvPr/>
        </p:nvSpPr>
        <p:spPr>
          <a:xfrm>
            <a:off x="872197" y="411090"/>
            <a:ext cx="10705513" cy="4442113"/>
          </a:xfrm>
          <a:prstGeom prst="rect">
            <a:avLst/>
          </a:prstGeom>
          <a:noFill/>
        </p:spPr>
        <p:txBody>
          <a:bodyPr wrap="square">
            <a:spAutoFit/>
          </a:bodyPr>
          <a:lstStyle/>
          <a:p>
            <a:pPr>
              <a:lnSpc>
                <a:spcPct val="107000"/>
              </a:lnSpc>
              <a:spcAft>
                <a:spcPts val="800"/>
              </a:spcAft>
              <a:tabLst>
                <a:tab pos="3162300" algn="l"/>
              </a:tabLst>
            </a:pPr>
            <a:r>
              <a:rPr lang="en-IN" sz="32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Point defects</a:t>
            </a:r>
            <a:endParaRPr lang="en-IN"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buFont typeface="Wingdings" panose="05000000000000000000" pitchFamily="2" charset="2"/>
              <a:buChar char="Ø"/>
              <a:tabLst>
                <a:tab pos="3162300" algn="l"/>
              </a:tabLst>
            </a:pPr>
            <a:r>
              <a:rPr lang="en-IN" sz="3200"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rPr>
              <a:t>Vacancies</a:t>
            </a:r>
          </a:p>
          <a:p>
            <a:pPr marL="457200" indent="-457200">
              <a:buFont typeface="Wingdings" panose="05000000000000000000" pitchFamily="2" charset="2"/>
              <a:buChar char="Ø"/>
              <a:tabLst>
                <a:tab pos="3162300" algn="l"/>
              </a:tabLst>
            </a:pPr>
            <a:r>
              <a:rPr lang="en-IN" sz="3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Interstitial impurities</a:t>
            </a:r>
          </a:p>
          <a:p>
            <a:pPr marL="457200" indent="-457200">
              <a:buFont typeface="Wingdings" panose="05000000000000000000" pitchFamily="2" charset="2"/>
              <a:buChar char="Ø"/>
              <a:tabLst>
                <a:tab pos="3162300" algn="l"/>
              </a:tabLst>
            </a:pPr>
            <a:r>
              <a:rPr lang="en-IN" sz="3200"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rPr>
              <a:t>Substitutional impurities</a:t>
            </a:r>
          </a:p>
          <a:p>
            <a:pPr marL="457200" indent="-457200">
              <a:buFont typeface="Wingdings" panose="05000000000000000000" pitchFamily="2" charset="2"/>
              <a:buChar char="Ø"/>
              <a:tabLst>
                <a:tab pos="3162300" algn="l"/>
              </a:tabLst>
            </a:pPr>
            <a:r>
              <a:rPr lang="en-IN" sz="32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Electronic defects (errors in charge distribution in solids)</a:t>
            </a:r>
          </a:p>
          <a:p>
            <a:pPr>
              <a:lnSpc>
                <a:spcPct val="107000"/>
              </a:lnSpc>
              <a:spcAft>
                <a:spcPts val="800"/>
              </a:spcAft>
              <a:tabLst>
                <a:tab pos="3162300" algn="l"/>
              </a:tabLst>
            </a:pPr>
            <a:r>
              <a:rPr lang="en-IN" sz="32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Line defects</a:t>
            </a:r>
            <a:endParaRPr lang="en-IN" sz="32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marL="457200" indent="-457200">
              <a:lnSpc>
                <a:spcPct val="107000"/>
              </a:lnSpc>
              <a:spcAft>
                <a:spcPts val="800"/>
              </a:spcAft>
              <a:buFont typeface="Wingdings" panose="05000000000000000000" pitchFamily="2" charset="2"/>
              <a:buChar char="Ø"/>
              <a:tabLst>
                <a:tab pos="3162300" algn="l"/>
              </a:tabLst>
            </a:pPr>
            <a:r>
              <a:rPr lang="en-IN" sz="32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Edge dislocation</a:t>
            </a:r>
          </a:p>
          <a:p>
            <a:pPr marL="457200" indent="-457200">
              <a:lnSpc>
                <a:spcPct val="107000"/>
              </a:lnSpc>
              <a:spcAft>
                <a:spcPts val="800"/>
              </a:spcAft>
              <a:buFont typeface="Wingdings" panose="05000000000000000000" pitchFamily="2" charset="2"/>
              <a:buChar char="Ø"/>
              <a:tabLst>
                <a:tab pos="3162300" algn="l"/>
              </a:tabLst>
            </a:pPr>
            <a:r>
              <a:rPr lang="en-IN" sz="3200"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rPr>
              <a:t>Screw dislocation</a:t>
            </a:r>
            <a:endParaRPr lang="en-IN" sz="2000"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3537747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B109684-4D76-4A3C-A1E0-986E1EDC7942}"/>
              </a:ext>
            </a:extLst>
          </p:cNvPr>
          <p:cNvSpPr txBox="1"/>
          <p:nvPr/>
        </p:nvSpPr>
        <p:spPr>
          <a:xfrm>
            <a:off x="1477108" y="917968"/>
            <a:ext cx="7668064" cy="4053161"/>
          </a:xfrm>
          <a:prstGeom prst="rect">
            <a:avLst/>
          </a:prstGeom>
          <a:noFill/>
        </p:spPr>
        <p:txBody>
          <a:bodyPr wrap="square">
            <a:spAutoFit/>
          </a:bodyPr>
          <a:lstStyle/>
          <a:p>
            <a:pPr>
              <a:lnSpc>
                <a:spcPct val="107000"/>
              </a:lnSpc>
              <a:spcAft>
                <a:spcPts val="800"/>
              </a:spcAft>
              <a:tabLst>
                <a:tab pos="3162300" algn="l"/>
              </a:tabLst>
            </a:pPr>
            <a:r>
              <a:rPr lang="en-IN" sz="32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Surface defects</a:t>
            </a:r>
            <a:endParaRPr lang="en-IN" sz="32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lvl="0" indent="-457200">
              <a:lnSpc>
                <a:spcPct val="107000"/>
              </a:lnSpc>
              <a:buFont typeface="Wingdings" panose="05000000000000000000" pitchFamily="2" charset="2"/>
              <a:buChar char="Ø"/>
              <a:tabLst>
                <a:tab pos="3162300" algn="l"/>
              </a:tabLst>
            </a:pPr>
            <a:r>
              <a:rPr lang="en-IN" sz="32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Grain </a:t>
            </a:r>
            <a:r>
              <a:rPr lang="en-IN" sz="3200" dirty="0" err="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boundries</a:t>
            </a:r>
            <a:endParaRPr lang="en-IN" sz="32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lvl="0" indent="-457200">
              <a:lnSpc>
                <a:spcPct val="107000"/>
              </a:lnSpc>
              <a:buFont typeface="Wingdings" panose="05000000000000000000" pitchFamily="2" charset="2"/>
              <a:buChar char="Ø"/>
              <a:tabLst>
                <a:tab pos="3162300" algn="l"/>
              </a:tabLst>
            </a:pPr>
            <a:r>
              <a:rPr lang="en-IN" sz="3200"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rPr>
              <a:t>Tilt </a:t>
            </a:r>
            <a:r>
              <a:rPr lang="en-IN" sz="3200" dirty="0" err="1">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rPr>
              <a:t>boundries</a:t>
            </a:r>
            <a:endParaRPr lang="en-IN" sz="3200"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lvl="0" indent="-457200">
              <a:lnSpc>
                <a:spcPct val="107000"/>
              </a:lnSpc>
              <a:buFont typeface="Wingdings" panose="05000000000000000000" pitchFamily="2" charset="2"/>
              <a:buChar char="Ø"/>
              <a:tabLst>
                <a:tab pos="3162300" algn="l"/>
              </a:tabLst>
            </a:pPr>
            <a:r>
              <a:rPr lang="en-IN" sz="32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Twin </a:t>
            </a:r>
            <a:r>
              <a:rPr lang="en-IN" sz="3200" dirty="0" err="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boundries</a:t>
            </a:r>
            <a:endParaRPr lang="en-IN" sz="32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lvl="0" indent="-457200">
              <a:lnSpc>
                <a:spcPct val="107000"/>
              </a:lnSpc>
              <a:spcAft>
                <a:spcPts val="800"/>
              </a:spcAft>
              <a:buFont typeface="Wingdings" panose="05000000000000000000" pitchFamily="2" charset="2"/>
              <a:buChar char="Ø"/>
              <a:tabLst>
                <a:tab pos="3162300" algn="l"/>
              </a:tabLst>
            </a:pPr>
            <a:r>
              <a:rPr lang="en-IN" sz="32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Stacking faults</a:t>
            </a:r>
          </a:p>
          <a:p>
            <a:pPr>
              <a:lnSpc>
                <a:spcPct val="107000"/>
              </a:lnSpc>
              <a:spcAft>
                <a:spcPts val="800"/>
              </a:spcAft>
              <a:tabLst>
                <a:tab pos="3162300" algn="l"/>
              </a:tabLst>
            </a:pPr>
            <a:r>
              <a:rPr lang="en-IN" sz="32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Volume defects</a:t>
            </a:r>
            <a:endParaRPr lang="en-IN" sz="32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nSpc>
                <a:spcPct val="107000"/>
              </a:lnSpc>
              <a:spcAft>
                <a:spcPts val="800"/>
              </a:spcAft>
              <a:buFont typeface="Wingdings" panose="05000000000000000000" pitchFamily="2" charset="2"/>
              <a:buChar char="Ø"/>
              <a:tabLst>
                <a:tab pos="3162300" algn="l"/>
              </a:tabLst>
            </a:pPr>
            <a:r>
              <a:rPr lang="en-IN" sz="32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Cracks,</a:t>
            </a:r>
            <a:r>
              <a:rPr lang="en-IN" sz="32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blow holes, </a:t>
            </a:r>
            <a:r>
              <a:rPr lang="en-IN" sz="3200" b="1"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rPr>
              <a:t>foreign inclusions.</a:t>
            </a:r>
          </a:p>
        </p:txBody>
      </p:sp>
    </p:spTree>
    <p:extLst>
      <p:ext uri="{BB962C8B-B14F-4D97-AF65-F5344CB8AC3E}">
        <p14:creationId xmlns:p14="http://schemas.microsoft.com/office/powerpoint/2010/main" val="5257783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2D1B05-0A33-4FD6-BF1E-4D7E731D895B}"/>
              </a:ext>
            </a:extLst>
          </p:cNvPr>
          <p:cNvSpPr txBox="1"/>
          <p:nvPr/>
        </p:nvSpPr>
        <p:spPr>
          <a:xfrm>
            <a:off x="814752" y="400233"/>
            <a:ext cx="10311619" cy="1546898"/>
          </a:xfrm>
          <a:prstGeom prst="rect">
            <a:avLst/>
          </a:prstGeom>
          <a:noFill/>
        </p:spPr>
        <p:txBody>
          <a:bodyPr wrap="square">
            <a:spAutoFit/>
          </a:bodyPr>
          <a:lstStyle/>
          <a:p>
            <a:pPr>
              <a:lnSpc>
                <a:spcPct val="107000"/>
              </a:lnSpc>
              <a:spcAft>
                <a:spcPts val="800"/>
              </a:spcAft>
              <a:tabLst>
                <a:tab pos="3162300" algn="l"/>
              </a:tabLst>
            </a:pPr>
            <a:r>
              <a:rPr lang="en-IN" sz="2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Point defects:</a:t>
            </a:r>
            <a:endPar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3162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In a crystal lattice, point defects is one which is completely local in its defect. Example: a vacant lattice site.</a:t>
            </a:r>
          </a:p>
        </p:txBody>
      </p:sp>
      <p:sp>
        <p:nvSpPr>
          <p:cNvPr id="5" name="TextBox 4">
            <a:extLst>
              <a:ext uri="{FF2B5EF4-FFF2-40B4-BE49-F238E27FC236}">
                <a16:creationId xmlns:a16="http://schemas.microsoft.com/office/drawing/2014/main" id="{E161BB6A-C771-4B13-AE5E-B35CFB93CA69}"/>
              </a:ext>
            </a:extLst>
          </p:cNvPr>
          <p:cNvSpPr txBox="1"/>
          <p:nvPr/>
        </p:nvSpPr>
        <p:spPr>
          <a:xfrm>
            <a:off x="814752" y="2245822"/>
            <a:ext cx="10819230" cy="4057201"/>
          </a:xfrm>
          <a:prstGeom prst="rect">
            <a:avLst/>
          </a:prstGeom>
          <a:noFill/>
        </p:spPr>
        <p:txBody>
          <a:bodyPr wrap="square">
            <a:spAutoFit/>
          </a:bodyPr>
          <a:lstStyle/>
          <a:p>
            <a:pPr>
              <a:lnSpc>
                <a:spcPct val="107000"/>
              </a:lnSpc>
              <a:spcAft>
                <a:spcPts val="800"/>
              </a:spcAft>
              <a:tabLst>
                <a:tab pos="3162300" algn="l"/>
              </a:tabLst>
            </a:pPr>
            <a:r>
              <a:rPr lang="en-IN" sz="2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Vacancies</a:t>
            </a:r>
            <a:endPar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tabLst>
                <a:tab pos="3162300" algn="l"/>
              </a:tabLst>
            </a:pPr>
            <a:r>
              <a:rPr lang="en-IN" sz="280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Vacancies may occur as a result of imperfect packing during the original crystallisation or they may arise from thermal vibrations of atoms at elevated temperatures. </a:t>
            </a:r>
          </a:p>
          <a:p>
            <a:pPr algn="just">
              <a:lnSpc>
                <a:spcPct val="107000"/>
              </a:lnSpc>
              <a:spcAft>
                <a:spcPts val="800"/>
              </a:spcAft>
              <a:tabLst>
                <a:tab pos="3162300" algn="l"/>
              </a:tabLst>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Because as thermal energy is increased there is a higher probability that individual atoms will jump out of their position of lowest energy.</a:t>
            </a:r>
          </a:p>
          <a:p>
            <a:pPr algn="just">
              <a:lnSpc>
                <a:spcPct val="107000"/>
              </a:lnSpc>
              <a:spcAft>
                <a:spcPts val="800"/>
              </a:spcAft>
              <a:tabLst>
                <a:tab pos="3162300" algn="l"/>
              </a:tabLst>
            </a:pPr>
            <a:r>
              <a:rPr lang="en-IN"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The atoms surrounding a vacancy tend to be closer together, thereby distorting the lattice planes.</a:t>
            </a:r>
          </a:p>
        </p:txBody>
      </p:sp>
    </p:spTree>
    <p:extLst>
      <p:ext uri="{BB962C8B-B14F-4D97-AF65-F5344CB8AC3E}">
        <p14:creationId xmlns:p14="http://schemas.microsoft.com/office/powerpoint/2010/main" val="69887788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5">
                                            <p:txEl>
                                              <p:pRg st="0" end="0"/>
                                            </p:txEl>
                                          </p:spTgt>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p:cTn id="18"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20" dur="500"/>
                                        <p:tgtEl>
                                          <p:spTgt spid="5">
                                            <p:txEl>
                                              <p:pRg st="1" end="1"/>
                                            </p:txEl>
                                          </p:spTgt>
                                        </p:tgtEl>
                                      </p:cBhvr>
                                    </p:animEffect>
                                  </p:childTnLst>
                                </p:cTn>
                              </p:par>
                              <p:par>
                                <p:cTn id="21" presetID="53" presetClass="entr" presetSubtype="16" fill="hold" nodeType="with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p:cTn id="23"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5" dur="500"/>
                                        <p:tgtEl>
                                          <p:spTgt spid="5">
                                            <p:txEl>
                                              <p:pRg st="2" end="2"/>
                                            </p:txEl>
                                          </p:spTgt>
                                        </p:tgtEl>
                                      </p:cBhvr>
                                    </p:animEffect>
                                  </p:childTnLst>
                                </p:cTn>
                              </p:par>
                              <p:par>
                                <p:cTn id="26" presetID="53" presetClass="entr" presetSubtype="16" fill="hold" nodeType="with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 calcmode="lin" valueType="num">
                                      <p:cBhvr>
                                        <p:cTn id="28"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B45768D-0AAF-46FB-B6A8-9DCD9B46A04C}"/>
              </a:ext>
            </a:extLst>
          </p:cNvPr>
          <p:cNvSpPr txBox="1"/>
          <p:nvPr/>
        </p:nvSpPr>
        <p:spPr>
          <a:xfrm>
            <a:off x="342313" y="247760"/>
            <a:ext cx="11254154" cy="2677656"/>
          </a:xfrm>
          <a:prstGeom prst="rect">
            <a:avLst/>
          </a:prstGeom>
          <a:noFill/>
        </p:spPr>
        <p:txBody>
          <a:bodyPr wrap="square">
            <a:spAutoFit/>
          </a:bodyPr>
          <a:lstStyle/>
          <a:p>
            <a:pPr marR="12700" algn="just"/>
            <a:r>
              <a:rPr lang="en-US" sz="2800" b="1" dirty="0">
                <a:solidFill>
                  <a:srgbClr val="C00000"/>
                </a:solidFill>
                <a:effectLst/>
                <a:latin typeface="Times New Roman" panose="02020603050405020304" pitchFamily="18" charset="0"/>
                <a:ea typeface="Arial" panose="020B0604020202020204" pitchFamily="34" charset="0"/>
              </a:rPr>
              <a:t>Vacancy </a:t>
            </a:r>
            <a:r>
              <a:rPr lang="en-US" sz="2800" dirty="0">
                <a:solidFill>
                  <a:srgbClr val="C00000"/>
                </a:solidFill>
                <a:effectLst/>
                <a:latin typeface="Times New Roman" panose="02020603050405020304" pitchFamily="18" charset="0"/>
                <a:ea typeface="Times New Roman" panose="02020603050405020304" pitchFamily="18" charset="0"/>
              </a:rPr>
              <a:t>– An atom missing from regular lattice position. Vacancies are present invariably in all</a:t>
            </a:r>
            <a:r>
              <a:rPr lang="en-US" sz="2800" b="1" dirty="0">
                <a:solidFill>
                  <a:srgbClr val="C00000"/>
                </a:solidFill>
                <a:effectLst/>
                <a:latin typeface="Times New Roman" panose="02020603050405020304" pitchFamily="18" charset="0"/>
                <a:ea typeface="Arial" panose="020B0604020202020204" pitchFamily="34" charset="0"/>
              </a:rPr>
              <a:t> </a:t>
            </a:r>
            <a:r>
              <a:rPr lang="en-US" sz="2800" dirty="0">
                <a:solidFill>
                  <a:srgbClr val="C00000"/>
                </a:solidFill>
                <a:effectLst/>
                <a:latin typeface="Times New Roman" panose="02020603050405020304" pitchFamily="18" charset="0"/>
                <a:ea typeface="Times New Roman" panose="02020603050405020304" pitchFamily="18" charset="0"/>
              </a:rPr>
              <a:t>materials.</a:t>
            </a:r>
            <a:endParaRPr lang="en-IN" sz="2800" dirty="0">
              <a:solidFill>
                <a:srgbClr val="C00000"/>
              </a:solidFill>
              <a:effectLst/>
              <a:latin typeface="Times New Roman" panose="02020603050405020304" pitchFamily="18" charset="0"/>
              <a:ea typeface="Times New Roman" panose="02020603050405020304" pitchFamily="18" charset="0"/>
            </a:endParaRPr>
          </a:p>
          <a:p>
            <a:pPr algn="just"/>
            <a:r>
              <a:rPr lang="en-US" sz="2800" b="1" dirty="0" err="1">
                <a:solidFill>
                  <a:srgbClr val="008000"/>
                </a:solidFill>
                <a:effectLst/>
                <a:latin typeface="Times New Roman" panose="02020603050405020304" pitchFamily="18" charset="0"/>
                <a:ea typeface="Arial" panose="020B0604020202020204" pitchFamily="34" charset="0"/>
              </a:rPr>
              <a:t>Interstitialcy</a:t>
            </a:r>
            <a:r>
              <a:rPr lang="en-US" sz="2800" b="1" dirty="0">
                <a:solidFill>
                  <a:srgbClr val="008000"/>
                </a:solidFill>
                <a:effectLst/>
                <a:latin typeface="Times New Roman" panose="02020603050405020304" pitchFamily="18" charset="0"/>
                <a:ea typeface="Arial" panose="020B0604020202020204" pitchFamily="34" charset="0"/>
              </a:rPr>
              <a:t> </a:t>
            </a:r>
            <a:r>
              <a:rPr lang="en-US" sz="2800" dirty="0">
                <a:solidFill>
                  <a:srgbClr val="008000"/>
                </a:solidFill>
                <a:effectLst/>
                <a:latin typeface="Times New Roman" panose="02020603050405020304" pitchFamily="18" charset="0"/>
                <a:ea typeface="Times New Roman" panose="02020603050405020304" pitchFamily="18" charset="0"/>
              </a:rPr>
              <a:t>– An atom trapped in the interstitial point (a point intermediate between regular</a:t>
            </a:r>
            <a:r>
              <a:rPr lang="en-US" sz="2800" b="1" dirty="0">
                <a:solidFill>
                  <a:srgbClr val="008000"/>
                </a:solidFill>
                <a:effectLst/>
                <a:latin typeface="Times New Roman" panose="02020603050405020304" pitchFamily="18" charset="0"/>
                <a:ea typeface="Arial" panose="020B0604020202020204" pitchFamily="34" charset="0"/>
              </a:rPr>
              <a:t> </a:t>
            </a:r>
            <a:r>
              <a:rPr lang="en-US" sz="2800" dirty="0">
                <a:solidFill>
                  <a:srgbClr val="008000"/>
                </a:solidFill>
                <a:effectLst/>
                <a:latin typeface="Times New Roman" panose="02020603050405020304" pitchFamily="18" charset="0"/>
                <a:ea typeface="Times New Roman" panose="02020603050405020304" pitchFamily="18" charset="0"/>
              </a:rPr>
              <a:t>lattice points) is called an </a:t>
            </a:r>
            <a:r>
              <a:rPr lang="en-US" sz="2800" dirty="0" err="1">
                <a:solidFill>
                  <a:srgbClr val="008000"/>
                </a:solidFill>
                <a:effectLst/>
                <a:latin typeface="Times New Roman" panose="02020603050405020304" pitchFamily="18" charset="0"/>
                <a:ea typeface="Times New Roman" panose="02020603050405020304" pitchFamily="18" charset="0"/>
              </a:rPr>
              <a:t>interstitialcy</a:t>
            </a:r>
            <a:r>
              <a:rPr lang="en-US" sz="2800" dirty="0">
                <a:solidFill>
                  <a:srgbClr val="008000"/>
                </a:solidFill>
                <a:effectLst/>
                <a:latin typeface="Times New Roman" panose="02020603050405020304" pitchFamily="18" charset="0"/>
                <a:ea typeface="Times New Roman" panose="02020603050405020304" pitchFamily="18" charset="0"/>
              </a:rPr>
              <a:t>.</a:t>
            </a:r>
            <a:endParaRPr lang="en-IN" sz="2800" dirty="0">
              <a:solidFill>
                <a:srgbClr val="008000"/>
              </a:solidFill>
              <a:effectLst/>
              <a:latin typeface="Times New Roman" panose="02020603050405020304" pitchFamily="18" charset="0"/>
              <a:ea typeface="Times New Roman" panose="02020603050405020304" pitchFamily="18" charset="0"/>
            </a:endParaRPr>
          </a:p>
          <a:p>
            <a:pPr algn="just"/>
            <a:r>
              <a:rPr lang="en-US" sz="2800" dirty="0">
                <a:solidFill>
                  <a:srgbClr val="008000"/>
                </a:solidFill>
                <a:effectLst/>
                <a:latin typeface="Times New Roman" panose="02020603050405020304" pitchFamily="18" charset="0"/>
                <a:ea typeface="Times New Roman" panose="02020603050405020304" pitchFamily="18" charset="0"/>
              </a:rPr>
              <a:t>An impurity atom at the regular or interstitial position in the lattice is another type of point defect.</a:t>
            </a:r>
            <a:endParaRPr lang="en-IN" sz="2800" dirty="0">
              <a:solidFill>
                <a:srgbClr val="008000"/>
              </a:solidFill>
              <a:effectLst/>
              <a:latin typeface="Times New Roman" panose="02020603050405020304" pitchFamily="18" charset="0"/>
              <a:ea typeface="Times New Roman" panose="02020603050405020304" pitchFamily="18" charset="0"/>
            </a:endParaRPr>
          </a:p>
        </p:txBody>
      </p:sp>
      <p:pic>
        <p:nvPicPr>
          <p:cNvPr id="4" name="Picture 3">
            <a:extLst>
              <a:ext uri="{FF2B5EF4-FFF2-40B4-BE49-F238E27FC236}">
                <a16:creationId xmlns:a16="http://schemas.microsoft.com/office/drawing/2014/main" id="{82ECEF07-69C3-4B50-B2B3-9BA933AEA12B}"/>
              </a:ext>
            </a:extLst>
          </p:cNvPr>
          <p:cNvPicPr/>
          <p:nvPr/>
        </p:nvPicPr>
        <p:blipFill>
          <a:blip r:embed="rId2"/>
          <a:srcRect/>
          <a:stretch>
            <a:fillRect/>
          </a:stretch>
        </p:blipFill>
        <p:spPr bwMode="auto">
          <a:xfrm>
            <a:off x="2250831" y="3291839"/>
            <a:ext cx="7484012" cy="2574389"/>
          </a:xfrm>
          <a:prstGeom prst="rect">
            <a:avLst/>
          </a:prstGeom>
          <a:noFill/>
        </p:spPr>
      </p:pic>
    </p:spTree>
    <p:extLst>
      <p:ext uri="{BB962C8B-B14F-4D97-AF65-F5344CB8AC3E}">
        <p14:creationId xmlns:p14="http://schemas.microsoft.com/office/powerpoint/2010/main" val="38356464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52D1779-88B1-4D97-932E-B493A2E8DDF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543906" y="516988"/>
            <a:ext cx="7104185" cy="2855742"/>
          </a:xfrm>
          <a:prstGeom prst="rect">
            <a:avLst/>
          </a:prstGeom>
          <a:noFill/>
          <a:ln>
            <a:noFill/>
          </a:ln>
        </p:spPr>
      </p:pic>
      <p:pic>
        <p:nvPicPr>
          <p:cNvPr id="5" name="Picture 4">
            <a:extLst>
              <a:ext uri="{FF2B5EF4-FFF2-40B4-BE49-F238E27FC236}">
                <a16:creationId xmlns:a16="http://schemas.microsoft.com/office/drawing/2014/main" id="{DC99F4AB-B7D6-4B55-85B7-9727FA6977E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972731" y="3639868"/>
            <a:ext cx="2637891" cy="2855742"/>
          </a:xfrm>
          <a:prstGeom prst="rect">
            <a:avLst/>
          </a:prstGeom>
          <a:noFill/>
          <a:ln>
            <a:noFill/>
          </a:ln>
        </p:spPr>
      </p:pic>
    </p:spTree>
    <p:extLst>
      <p:ext uri="{BB962C8B-B14F-4D97-AF65-F5344CB8AC3E}">
        <p14:creationId xmlns:p14="http://schemas.microsoft.com/office/powerpoint/2010/main" val="277139017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078BEDB-3A50-4F73-8EAF-4C64FAE94A1E}"/>
              </a:ext>
            </a:extLst>
          </p:cNvPr>
          <p:cNvSpPr txBox="1"/>
          <p:nvPr/>
        </p:nvSpPr>
        <p:spPr>
          <a:xfrm>
            <a:off x="295421" y="229457"/>
            <a:ext cx="11211951" cy="3032561"/>
          </a:xfrm>
          <a:prstGeom prst="rect">
            <a:avLst/>
          </a:prstGeom>
          <a:noFill/>
        </p:spPr>
        <p:txBody>
          <a:bodyPr wrap="square">
            <a:spAutoFit/>
          </a:bodyPr>
          <a:lstStyle/>
          <a:p>
            <a:pPr algn="just">
              <a:lnSpc>
                <a:spcPct val="107000"/>
              </a:lnSpc>
              <a:spcAft>
                <a:spcPts val="800"/>
              </a:spcAft>
              <a:tabLst>
                <a:tab pos="3162300" algn="l"/>
              </a:tabLst>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Schottky defect</a:t>
            </a: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is closely related to vacancies and is formed when an atom or ion is removed from the normal lattice site and replaced in an average position on the surface of the crystal.</a:t>
            </a:r>
          </a:p>
          <a:p>
            <a:pPr marL="457200" indent="-457200" algn="just">
              <a:lnSpc>
                <a:spcPct val="107000"/>
              </a:lnSpc>
              <a:spcAft>
                <a:spcPts val="800"/>
              </a:spcAft>
              <a:buFont typeface="Wingdings" panose="05000000000000000000" pitchFamily="2" charset="2"/>
              <a:buChar char="Ø"/>
              <a:tabLst>
                <a:tab pos="3162300" algn="l"/>
              </a:tabLst>
            </a:pPr>
            <a:r>
              <a:rPr lang="en-IN" sz="2800" dirty="0">
                <a:solidFill>
                  <a:srgbClr val="008000"/>
                </a:solidFill>
                <a:effectLst/>
                <a:latin typeface="Times New Roman" panose="02020603050405020304" pitchFamily="18" charset="0"/>
                <a:ea typeface="Calibri" panose="020F0502020204030204" pitchFamily="34" charset="0"/>
                <a:cs typeface="Times New Roman" panose="02020603050405020304" pitchFamily="18" charset="0"/>
              </a:rPr>
              <a:t>In other words, when vacancies are created by movements of atoms from positions inside the crystal, a Schottky defect is said to have been formed.</a:t>
            </a:r>
          </a:p>
        </p:txBody>
      </p:sp>
      <p:pic>
        <p:nvPicPr>
          <p:cNvPr id="2" name="Picture 1">
            <a:extLst>
              <a:ext uri="{FF2B5EF4-FFF2-40B4-BE49-F238E27FC236}">
                <a16:creationId xmlns:a16="http://schemas.microsoft.com/office/drawing/2014/main" id="{4164D3ED-866D-43AC-814B-D8CB786943FD}"/>
              </a:ext>
            </a:extLst>
          </p:cNvPr>
          <p:cNvPicPr/>
          <p:nvPr/>
        </p:nvPicPr>
        <p:blipFill>
          <a:blip r:embed="rId2"/>
          <a:srcRect/>
          <a:stretch>
            <a:fillRect/>
          </a:stretch>
        </p:blipFill>
        <p:spPr bwMode="auto">
          <a:xfrm>
            <a:off x="2377440" y="3798278"/>
            <a:ext cx="5992837" cy="2312214"/>
          </a:xfrm>
          <a:prstGeom prst="rect">
            <a:avLst/>
          </a:prstGeom>
          <a:noFill/>
        </p:spPr>
      </p:pic>
    </p:spTree>
    <p:extLst>
      <p:ext uri="{BB962C8B-B14F-4D97-AF65-F5344CB8AC3E}">
        <p14:creationId xmlns:p14="http://schemas.microsoft.com/office/powerpoint/2010/main" val="415727219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9F5D722-B3BF-4715-80FD-4A28CF7E38ED}"/>
              </a:ext>
            </a:extLst>
          </p:cNvPr>
          <p:cNvSpPr txBox="1"/>
          <p:nvPr/>
        </p:nvSpPr>
        <p:spPr>
          <a:xfrm>
            <a:off x="464234" y="423952"/>
            <a:ext cx="11263532" cy="1815882"/>
          </a:xfrm>
          <a:prstGeom prst="rect">
            <a:avLst/>
          </a:prstGeom>
          <a:noFill/>
        </p:spPr>
        <p:txBody>
          <a:bodyPr wrap="square">
            <a:spAutoFit/>
          </a:bodyPr>
          <a:lstStyle/>
          <a:p>
            <a:pPr algn="just"/>
            <a:r>
              <a:rPr lang="en-US" sz="2800" b="1" dirty="0">
                <a:solidFill>
                  <a:srgbClr val="008000"/>
                </a:solidFill>
                <a:latin typeface="Times New Roman" panose="02020603050405020304" pitchFamily="18" charset="0"/>
                <a:cs typeface="Times New Roman" panose="02020603050405020304" pitchFamily="18" charset="0"/>
              </a:rPr>
              <a:t>Point defects</a:t>
            </a:r>
            <a:endParaRPr lang="en-IN" sz="2800" dirty="0">
              <a:solidFill>
                <a:srgbClr val="008000"/>
              </a:solidFill>
              <a:latin typeface="Times New Roman" panose="02020603050405020304" pitchFamily="18" charset="0"/>
              <a:cs typeface="Times New Roman" panose="02020603050405020304" pitchFamily="18" charset="0"/>
            </a:endParaRPr>
          </a:p>
          <a:p>
            <a:pPr algn="just"/>
            <a:r>
              <a:rPr lang="en-US" sz="2800" dirty="0">
                <a:solidFill>
                  <a:srgbClr val="008000"/>
                </a:solidFill>
                <a:latin typeface="Times New Roman" panose="02020603050405020304" pitchFamily="18" charset="0"/>
                <a:cs typeface="Times New Roman" panose="02020603050405020304" pitchFamily="18" charset="0"/>
              </a:rPr>
              <a:t>In ceramic materials point defects occur in pair to maintain the electro neutrality. A cation-vacancy and a cation-interstitial pair is known as </a:t>
            </a:r>
            <a:r>
              <a:rPr lang="en-US" sz="2800" b="1" dirty="0">
                <a:solidFill>
                  <a:srgbClr val="008000"/>
                </a:solidFill>
                <a:latin typeface="Times New Roman" panose="02020603050405020304" pitchFamily="18" charset="0"/>
                <a:cs typeface="Times New Roman" panose="02020603050405020304" pitchFamily="18" charset="0"/>
              </a:rPr>
              <a:t>Frenkel</a:t>
            </a:r>
            <a:r>
              <a:rPr lang="en-US" sz="2800" dirty="0">
                <a:solidFill>
                  <a:srgbClr val="008000"/>
                </a:solidFill>
                <a:latin typeface="Times New Roman" panose="02020603050405020304" pitchFamily="18" charset="0"/>
                <a:cs typeface="Times New Roman" panose="02020603050405020304" pitchFamily="18" charset="0"/>
              </a:rPr>
              <a:t> defect. A cation vacancy-anion vacancy pair is known as a </a:t>
            </a:r>
            <a:r>
              <a:rPr lang="en-US" sz="2800" b="1" dirty="0">
                <a:solidFill>
                  <a:srgbClr val="008000"/>
                </a:solidFill>
                <a:latin typeface="Times New Roman" panose="02020603050405020304" pitchFamily="18" charset="0"/>
                <a:cs typeface="Times New Roman" panose="02020603050405020304" pitchFamily="18" charset="0"/>
              </a:rPr>
              <a:t>Schottky</a:t>
            </a:r>
            <a:r>
              <a:rPr lang="en-US" sz="2800" dirty="0">
                <a:solidFill>
                  <a:srgbClr val="008000"/>
                </a:solidFill>
                <a:latin typeface="Times New Roman" panose="02020603050405020304" pitchFamily="18" charset="0"/>
                <a:cs typeface="Times New Roman" panose="02020603050405020304" pitchFamily="18" charset="0"/>
              </a:rPr>
              <a:t> defect.</a:t>
            </a:r>
            <a:endParaRPr lang="en-IN" sz="20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13D95FB3-015C-4627-AE83-C53D35A7902A}"/>
              </a:ext>
            </a:extLst>
          </p:cNvPr>
          <p:cNvPicPr/>
          <p:nvPr/>
        </p:nvPicPr>
        <p:blipFill>
          <a:blip r:embed="rId2"/>
          <a:srcRect/>
          <a:stretch>
            <a:fillRect/>
          </a:stretch>
        </p:blipFill>
        <p:spPr bwMode="auto">
          <a:xfrm>
            <a:off x="3099581" y="3137096"/>
            <a:ext cx="5992837" cy="2312214"/>
          </a:xfrm>
          <a:prstGeom prst="rect">
            <a:avLst/>
          </a:prstGeom>
          <a:noFill/>
        </p:spPr>
      </p:pic>
    </p:spTree>
    <p:extLst>
      <p:ext uri="{BB962C8B-B14F-4D97-AF65-F5344CB8AC3E}">
        <p14:creationId xmlns:p14="http://schemas.microsoft.com/office/powerpoint/2010/main" val="63903040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Basis">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docProps/app.xml><?xml version="1.0" encoding="utf-8"?>
<Properties xmlns="http://schemas.openxmlformats.org/officeDocument/2006/extended-properties" xmlns:vt="http://schemas.openxmlformats.org/officeDocument/2006/docPropsVTypes">
  <Template>TM03457444[[fn=Basis]]</Template>
  <TotalTime>545</TotalTime>
  <Words>1544</Words>
  <Application>Microsoft Office PowerPoint</Application>
  <PresentationFormat>Widescreen</PresentationFormat>
  <Paragraphs>95</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Calibri</vt:lpstr>
      <vt:lpstr>Corbel</vt:lpstr>
      <vt:lpstr>Georgia</vt:lpstr>
      <vt:lpstr>Times New Roman</vt:lpstr>
      <vt:lpstr>Wingdings</vt:lpstr>
      <vt:lpstr>Basis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DEVARAJ M R</dc:creator>
  <cp:lastModifiedBy>DEVARAJ M R</cp:lastModifiedBy>
  <cp:revision>67</cp:revision>
  <dcterms:created xsi:type="dcterms:W3CDTF">2020-09-04T06:16:35Z</dcterms:created>
  <dcterms:modified xsi:type="dcterms:W3CDTF">2023-12-27T16:11:22Z</dcterms:modified>
</cp:coreProperties>
</file>